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30" r:id="rId3"/>
    <p:sldId id="316" r:id="rId4"/>
    <p:sldId id="318" r:id="rId5"/>
    <p:sldId id="309" r:id="rId6"/>
    <p:sldId id="310" r:id="rId7"/>
    <p:sldId id="298" r:id="rId8"/>
    <p:sldId id="313" r:id="rId9"/>
    <p:sldId id="273" r:id="rId10"/>
    <p:sldId id="305" r:id="rId11"/>
    <p:sldId id="303" r:id="rId12"/>
    <p:sldId id="308" r:id="rId13"/>
    <p:sldId id="317" r:id="rId14"/>
    <p:sldId id="329" r:id="rId15"/>
    <p:sldId id="321" r:id="rId16"/>
    <p:sldId id="322" r:id="rId17"/>
    <p:sldId id="323" r:id="rId18"/>
    <p:sldId id="324" r:id="rId19"/>
    <p:sldId id="320" r:id="rId20"/>
    <p:sldId id="325" r:id="rId21"/>
    <p:sldId id="327" r:id="rId22"/>
    <p:sldId id="297" r:id="rId23"/>
  </p:sldIdLst>
  <p:sldSz cx="12192000" cy="6858000"/>
  <p:notesSz cx="700405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2930" autoAdjust="0"/>
  </p:normalViewPr>
  <p:slideViewPr>
    <p:cSldViewPr snapToGrid="0">
      <p:cViewPr varScale="1">
        <p:scale>
          <a:sx n="92" d="100"/>
          <a:sy n="92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D7D09B90-0BDC-4B2D-9689-AAC590CEE871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843E1F7C-99AD-4EE9-8E53-EE95C64DD9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0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5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1421-15AC-64A7-335E-B59E9133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AAA37-A060-865B-EF06-F7DE549E0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5CF38-42C6-6C4D-2073-ACF5312FA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FCE00-9E70-FE69-7BCF-A87429102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07F1-8085-E0D5-84BA-1E4D55CE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9C10D-5D13-4ABC-FFFD-500E96EDA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E7CE-974F-E9EC-B7A0-1BA832CA1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59B61-E511-3807-8377-B93EB57FB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586C-BC63-E895-9DF8-0B368414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6EB89-7C13-1B60-0074-36F715FDB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3D255-DA99-B8E7-BBB7-30202AC41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15985-BC2A-FF51-3343-0B71E595B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5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https://slideplayer.com/slide/13422531/</a:t>
            </a:r>
          </a:p>
          <a:p>
            <a:r>
              <a:rPr lang="en-US" dirty="0"/>
              <a:t>https://www.slideshare.net/SurajKumar346/convolution-neural-network-cnn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0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7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0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8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https://towardsdatascience.com/backpropagation-in-a-convolutional-layer-24c8d64d8509</a:t>
            </a:r>
          </a:p>
          <a:p>
            <a:r>
              <a:rPr lang="en-US" dirty="0"/>
              <a:t>https://medium.com/@mayank.utexas/backpropagation-for-convolution-with-strides-fb2f2efc4faa</a:t>
            </a:r>
          </a:p>
          <a:p>
            <a:r>
              <a:rPr lang="en-US" dirty="0"/>
              <a:t>https://www.youtube.com/watch?v=z9hJzduHToc</a:t>
            </a:r>
          </a:p>
          <a:p>
            <a:r>
              <a:rPr lang="en-US" dirty="0"/>
              <a:t>https://pavisj.medium.com/convolutions-and-backpropagations-46026a8f5d2c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916-7886-996E-C8F0-5F05E89F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F2C82-7F4C-AC32-7BEB-3281912F1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24EB6-BA1C-EB0D-953D-C6385701F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DDD3-8390-FB07-5E7C-4452B94FC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9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C381B-CDE4-E0E2-709A-9BFEDBA3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3412B-2F13-8F39-76A9-4AB86D5B6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6375C-ECD4-617D-B48E-B42F2FF9A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807C-AF9F-FE2D-6808-D71A675A2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0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DC82-AA75-0CF7-E569-964D505C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48D03-64BB-0EF5-243C-99401570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BA117-70B8-1619-50FC-E1FE561EF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4FA99-44FA-AE0F-93F8-5382FD6A1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7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4C08-6EBA-0AC2-3819-A82A50CC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05643-FD79-5F0F-A200-F33B7B12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18047-1A21-4C56-C93E-16F77F50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1B8E8-38D4-45BC-403D-D527F6D4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9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99DE-C986-0FB0-BEDF-8C3E8C2D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39F88-209F-CC47-D644-4BCEC1E2D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45918-CF79-D121-2E0C-CF469926A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B2F4-5B00-16E8-395D-13E81556A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1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5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3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F88-6860-8DD5-E488-63A808E9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3CDCC-0249-3B4D-C472-99E4F4175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5E2C-0E2D-EB8F-55A5-A7A05FC0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0BD4-B3E3-4C4C-8240-DC5DD3B82FA9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8BC2-4449-4D63-59A6-05D4DE3F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7406-1A08-6EE6-F8B8-DDF21433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5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4D07-6355-90BA-79C2-9F4C2034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3FB33-93F5-EA18-9344-7105FC86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079A-9EE8-9244-DD52-928838D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5093-4822-46D1-8C52-CFAF2C7F589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EDA5-519A-FEF2-2221-5982A1EC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27570-7ECA-5DFC-E9AD-D7D4516E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B55B0-61E8-2580-1A9F-C8AF4866E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26C9D-0398-B7F9-FB07-00B802EBA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8F21D-C0BF-58DF-0B62-7BE9F4DF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84D9-FFFD-4A35-8F65-27DFDB454679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F245-17B9-1DB6-3A23-4FDBB741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5339F-26EA-CF9E-EE89-373853D7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9AF3-1064-B86C-F6D9-9AA594EF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EDBBC-0B9E-CC1E-3A19-8AC410FF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C7F3-822C-3112-1EC1-1BD01D1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0D5C-4CD7-47DF-8161-23E7D83ED2F5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B3D6-FD72-8179-3967-39198654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00D6-0714-E8F4-885C-A9D1C7FC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9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B0C5-D4CB-06E9-D909-7E431085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4132-721A-5F18-BF86-32F5BD31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E54E-98C8-26F8-80D1-0FFD442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D9F1-1160-47D0-8007-793FC0C1B2EC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0CA-A6D8-876B-9AFC-97FCC23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0366-F301-BDBA-F475-7FF96D6B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2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8D60-2B31-1DF1-3434-78196A3F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D3FF-FC29-5B3C-5174-8D123177B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16DC-C496-E243-22CF-76E3B33B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02871-76D4-CE09-DEA0-7D05AEF3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5D74-3CD4-40D6-8616-9305487D549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3E81E-DD13-65A7-CDCC-7B920232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E688-9C7C-45ED-CED4-BF0D25D6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2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655A-6038-9CBB-A847-9F34AD8E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D428A-EB6A-87B1-DB81-F5E0984E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AED07-F808-2CCD-A819-1EB4A4139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7CBEB-D109-49C6-CA5B-A4D3D4213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FC89D-44A5-3696-91EB-106B3640F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3B034-9313-82DE-111B-B29F3A08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9E30-E54A-42EB-B43A-54B03AA86B4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A5FDB-BD46-960E-B1C5-85A6EA9D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2FD17-2D1A-258F-79A7-2DB7774F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EA09-D9AC-C253-6E9F-96958C82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43F0-74D1-E6F6-DCE1-672CB420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3401-00E2-4092-9670-37DD7B81CFF3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CBE9D-CB95-1A96-E31A-B271AD77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7113D-BD7F-A1F8-4C99-2FE47C0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9941F-5861-D21F-DC59-A9930375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11-93A2-4E85-9FC9-93EDFFA0BF6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2BED6-06FE-A2B4-2CE0-EE67172C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47A6C-EE99-BC48-D28A-72CABFE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1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FB5-6C97-E264-67ED-0B208FC6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8A42-56C7-BB11-72A4-B552801B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5D91F-F2CE-F80B-50DF-B9A859E7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6CF1-FF29-A742-C042-09B16BE3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DA13-8980-4D14-8AA5-71807380A73B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96330-F127-97B3-88AB-AFD3D2F1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0924C-718C-36D0-40D4-AEA08446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18D3-AB9C-BC59-9535-290535EB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25DCE-19FB-3D93-457B-37F791F22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4A95-3190-1349-B2B3-C62543DA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90AA-620B-A150-18E2-0C43E889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2EC-55C0-4EE5-A6C5-48EDC6413FF9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620F-1EDF-304C-4239-41CDD98E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80130-AC6D-E324-9072-52E694F5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7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9F69B-142A-F1F4-5BFD-E272778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9A71D-E8DC-245C-10A5-021E992D6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50AC-31DF-3605-9687-175DB3DA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670E-25BB-4E1B-9DF8-827657239A98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A0A-A96B-3B5B-CFAB-5D22D5EC0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5B105-E535-F73A-359E-F9DCEF672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420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690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670.png"/><Relationship Id="rId5" Type="http://schemas.openxmlformats.org/officeDocument/2006/relationships/image" Target="../media/image99.png"/><Relationship Id="rId10" Type="http://schemas.openxmlformats.org/officeDocument/2006/relationships/image" Target="../media/image66.png"/><Relationship Id="rId4" Type="http://schemas.openxmlformats.org/officeDocument/2006/relationships/image" Target="../media/image600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113.png"/><Relationship Id="rId4" Type="http://schemas.openxmlformats.org/officeDocument/2006/relationships/image" Target="../media/image74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10.png"/><Relationship Id="rId7" Type="http://schemas.openxmlformats.org/officeDocument/2006/relationships/image" Target="../media/image133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7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32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40.png"/><Relationship Id="rId7" Type="http://schemas.openxmlformats.org/officeDocument/2006/relationships/image" Target="../media/image133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7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35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60.png"/><Relationship Id="rId7" Type="http://schemas.openxmlformats.org/officeDocument/2006/relationships/image" Target="../media/image133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7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37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21" Type="http://schemas.openxmlformats.org/officeDocument/2006/relationships/image" Target="../media/image156.png"/><Relationship Id="rId47" Type="http://schemas.openxmlformats.org/officeDocument/2006/relationships/image" Target="../media/image182.png"/><Relationship Id="rId50" Type="http://schemas.openxmlformats.org/officeDocument/2006/relationships/image" Target="../media/image185.png"/><Relationship Id="rId55" Type="http://schemas.openxmlformats.org/officeDocument/2006/relationships/image" Target="../media/image1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1.png"/><Relationship Id="rId29" Type="http://schemas.openxmlformats.org/officeDocument/2006/relationships/image" Target="../media/image164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7" Type="http://schemas.openxmlformats.org/officeDocument/2006/relationships/image" Target="../media/image167.png"/><Relationship Id="rId45" Type="http://schemas.openxmlformats.org/officeDocument/2006/relationships/image" Target="../media/image180.png"/><Relationship Id="rId53" Type="http://schemas.openxmlformats.org/officeDocument/2006/relationships/image" Target="../media/image188.png"/><Relationship Id="rId58" Type="http://schemas.openxmlformats.org/officeDocument/2006/relationships/image" Target="../media/image193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66.png"/><Relationship Id="rId49" Type="http://schemas.openxmlformats.org/officeDocument/2006/relationships/image" Target="../media/image184.png"/><Relationship Id="rId57" Type="http://schemas.openxmlformats.org/officeDocument/2006/relationships/image" Target="../media/image192.png"/><Relationship Id="rId61" Type="http://schemas.openxmlformats.org/officeDocument/2006/relationships/image" Target="../media/image169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52" Type="http://schemas.openxmlformats.org/officeDocument/2006/relationships/image" Target="../media/image187.png"/><Relationship Id="rId60" Type="http://schemas.openxmlformats.org/officeDocument/2006/relationships/image" Target="../media/image168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Relationship Id="rId48" Type="http://schemas.openxmlformats.org/officeDocument/2006/relationships/image" Target="../media/image183.png"/><Relationship Id="rId56" Type="http://schemas.openxmlformats.org/officeDocument/2006/relationships/image" Target="../media/image191.png"/><Relationship Id="rId8" Type="http://schemas.openxmlformats.org/officeDocument/2006/relationships/image" Target="../media/image1430.png"/><Relationship Id="rId51" Type="http://schemas.openxmlformats.org/officeDocument/2006/relationships/image" Target="../media/image186.png"/><Relationship Id="rId3" Type="http://schemas.openxmlformats.org/officeDocument/2006/relationships/image" Target="../media/image139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46" Type="http://schemas.openxmlformats.org/officeDocument/2006/relationships/image" Target="../media/image181.png"/><Relationship Id="rId59" Type="http://schemas.openxmlformats.org/officeDocument/2006/relationships/image" Target="../media/image194.png"/><Relationship Id="rId20" Type="http://schemas.openxmlformats.org/officeDocument/2006/relationships/image" Target="../media/image155.png"/><Relationship Id="rId54" Type="http://schemas.openxmlformats.org/officeDocument/2006/relationships/image" Target="../media/image189.png"/><Relationship Id="rId6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72.png"/><Relationship Id="rId21" Type="http://schemas.openxmlformats.org/officeDocument/2006/relationships/image" Target="../media/image203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77.png"/><Relationship Id="rId19" Type="http://schemas.openxmlformats.org/officeDocument/2006/relationships/image" Target="../media/image201.png"/><Relationship Id="rId4" Type="http://schemas.openxmlformats.org/officeDocument/2006/relationships/image" Target="../media/image1150.png"/><Relationship Id="rId9" Type="http://schemas.openxmlformats.org/officeDocument/2006/relationships/image" Target="../media/image176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5.png"/><Relationship Id="rId5" Type="http://schemas.openxmlformats.org/officeDocument/2006/relationships/image" Target="../media/image208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78D2-514C-768C-75E0-8B5BF603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86" y="1104906"/>
            <a:ext cx="10320035" cy="118089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Unveiling Mathematical Unity Across Logistic Regression, Artificial Neural Networks and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654F-A2B6-75FB-4D52-49429F8A5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804" y="3002831"/>
            <a:ext cx="9144000" cy="1655762"/>
          </a:xfrm>
        </p:spPr>
        <p:txBody>
          <a:bodyPr/>
          <a:lstStyle/>
          <a:p>
            <a:r>
              <a:rPr lang="en-US" dirty="0"/>
              <a:t>Liliang Chen</a:t>
            </a:r>
            <a:endParaRPr lang="en-US" sz="1600" dirty="0"/>
          </a:p>
          <a:p>
            <a:r>
              <a:rPr lang="en-US" sz="1600" dirty="0"/>
              <a:t>chenliliang@gmail.com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997F-2820-0C45-276F-A1D003A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3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3280727" y="410734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Two-layer Neural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10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1E3EC2-E954-898F-036C-BB717FEB7B15}"/>
              </a:ext>
            </a:extLst>
          </p:cNvPr>
          <p:cNvSpPr/>
          <p:nvPr/>
        </p:nvSpPr>
        <p:spPr>
          <a:xfrm>
            <a:off x="598170" y="1633217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F18907-3EB2-BBD7-1A19-F8190AB49BF1}"/>
              </a:ext>
            </a:extLst>
          </p:cNvPr>
          <p:cNvSpPr/>
          <p:nvPr/>
        </p:nvSpPr>
        <p:spPr>
          <a:xfrm>
            <a:off x="652423" y="2791509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446FD6-879B-F655-ACFC-BADD1740194C}"/>
              </a:ext>
            </a:extLst>
          </p:cNvPr>
          <p:cNvSpPr/>
          <p:nvPr/>
        </p:nvSpPr>
        <p:spPr>
          <a:xfrm>
            <a:off x="2136648" y="1281476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0A6188-B6FC-083A-25DC-629A0D3DDF8B}"/>
              </a:ext>
            </a:extLst>
          </p:cNvPr>
          <p:cNvSpPr/>
          <p:nvPr/>
        </p:nvSpPr>
        <p:spPr>
          <a:xfrm>
            <a:off x="2136648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B7EE6F-C274-E0B7-F76D-6A4A4506A44E}"/>
              </a:ext>
            </a:extLst>
          </p:cNvPr>
          <p:cNvSpPr/>
          <p:nvPr/>
        </p:nvSpPr>
        <p:spPr>
          <a:xfrm>
            <a:off x="2146173" y="314238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EE5762B-0A36-C99C-E06F-CC40E035A823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 flipV="1">
            <a:off x="1232154" y="1604642"/>
            <a:ext cx="904494" cy="351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3A9324-A61E-7D70-EF0E-8714D3321056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232154" y="1956383"/>
            <a:ext cx="904494" cy="575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67086B-F1F2-8A76-77DC-3D3B990F910F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1232154" y="1956383"/>
            <a:ext cx="914019" cy="1509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0BA6D3-D237-5A33-4753-B4C3CF9C0C7A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1286407" y="1643566"/>
            <a:ext cx="846677" cy="1471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19FDE3-04D0-8E3D-5848-EB1F946881EA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1286407" y="2532104"/>
            <a:ext cx="850241" cy="582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CAE752-6897-F94D-C01D-587D7708F33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286407" y="3114675"/>
            <a:ext cx="846677" cy="390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/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blipFill>
                <a:blip r:embed="rId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/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blipFill>
                <a:blip r:embed="rId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/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blipFill>
                <a:blip r:embed="rId5"/>
                <a:stretch>
                  <a:fillRect r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blipFill>
                <a:blip r:embed="rId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/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/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/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/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/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/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4D3466BF-F8C5-8C95-89AB-A2166A95B592}"/>
              </a:ext>
            </a:extLst>
          </p:cNvPr>
          <p:cNvSpPr/>
          <p:nvPr/>
        </p:nvSpPr>
        <p:spPr>
          <a:xfrm>
            <a:off x="3790823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1EE3DC5-44AB-5256-54DB-71AEA15B22DD}"/>
              </a:ext>
            </a:extLst>
          </p:cNvPr>
          <p:cNvCxnSpPr>
            <a:cxnSpLocks/>
            <a:stCxn id="39" idx="6"/>
            <a:endCxn id="89" idx="2"/>
          </p:cNvCxnSpPr>
          <p:nvPr/>
        </p:nvCxnSpPr>
        <p:spPr>
          <a:xfrm>
            <a:off x="2770632" y="1604642"/>
            <a:ext cx="1020191" cy="92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4E746-8A65-6D37-CBD2-67EE5397089D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2770632" y="2532104"/>
            <a:ext cx="9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80AF2F2-4A95-A13E-F927-F176E781DC46}"/>
              </a:ext>
            </a:extLst>
          </p:cNvPr>
          <p:cNvCxnSpPr>
            <a:cxnSpLocks/>
            <a:stCxn id="41" idx="6"/>
            <a:endCxn id="89" idx="2"/>
          </p:cNvCxnSpPr>
          <p:nvPr/>
        </p:nvCxnSpPr>
        <p:spPr>
          <a:xfrm flipV="1">
            <a:off x="2780157" y="2532104"/>
            <a:ext cx="1010666" cy="933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EA2A1E3-D9FE-5D3D-A062-C28A23D8086D}"/>
              </a:ext>
            </a:extLst>
          </p:cNvPr>
          <p:cNvSpPr txBox="1"/>
          <p:nvPr/>
        </p:nvSpPr>
        <p:spPr>
          <a:xfrm>
            <a:off x="3943935" y="2377989"/>
            <a:ext cx="259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Z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/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DF58204-3C12-2016-3957-6A440D507220}"/>
              </a:ext>
            </a:extLst>
          </p:cNvPr>
          <p:cNvSpPr txBox="1"/>
          <p:nvPr/>
        </p:nvSpPr>
        <p:spPr>
          <a:xfrm>
            <a:off x="445959" y="3896099"/>
            <a:ext cx="78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9756B0-3DEB-1B76-B3AF-4BC807E86E9E}"/>
              </a:ext>
            </a:extLst>
          </p:cNvPr>
          <p:cNvSpPr txBox="1"/>
          <p:nvPr/>
        </p:nvSpPr>
        <p:spPr>
          <a:xfrm>
            <a:off x="1682557" y="3917353"/>
            <a:ext cx="14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D1A099-F1BA-083A-D28E-E7D432DFB2A7}"/>
              </a:ext>
            </a:extLst>
          </p:cNvPr>
          <p:cNvSpPr txBox="1"/>
          <p:nvPr/>
        </p:nvSpPr>
        <p:spPr>
          <a:xfrm>
            <a:off x="3724453" y="3873237"/>
            <a:ext cx="98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/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/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blipFill>
                <a:blip r:embed="rId1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B47B38E-BF3C-43A9-BECA-CB96F0B0CA34}"/>
              </a:ext>
            </a:extLst>
          </p:cNvPr>
          <p:cNvGrpSpPr/>
          <p:nvPr/>
        </p:nvGrpSpPr>
        <p:grpSpPr>
          <a:xfrm>
            <a:off x="4875362" y="1624105"/>
            <a:ext cx="3121324" cy="1856196"/>
            <a:chOff x="6962056" y="2679416"/>
            <a:chExt cx="3450566" cy="2103077"/>
          </a:xfrm>
        </p:grpSpPr>
        <p:sp>
          <p:nvSpPr>
            <p:cNvPr id="131" name="Flowchart: Terminator 130">
              <a:extLst>
                <a:ext uri="{FF2B5EF4-FFF2-40B4-BE49-F238E27FC236}">
                  <a16:creationId xmlns:a16="http://schemas.microsoft.com/office/drawing/2014/main" id="{51A51603-F344-ABC3-A828-08F1EC108D03}"/>
                </a:ext>
              </a:extLst>
            </p:cNvPr>
            <p:cNvSpPr/>
            <p:nvPr/>
          </p:nvSpPr>
          <p:spPr>
            <a:xfrm>
              <a:off x="6962056" y="2679416"/>
              <a:ext cx="3450566" cy="2103077"/>
            </a:xfrm>
            <a:prstGeom prst="flowChartTerminator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B16C598-E377-713C-0C9D-5EDEF62C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61433" y="3156548"/>
              <a:ext cx="2520767" cy="143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/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blipFill>
                  <a:blip r:embed="rId18"/>
                  <a:stretch>
                    <a:fillRect r="-89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/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blipFill>
                  <a:blip r:embed="rId19"/>
                  <a:stretch>
                    <a:fillRect r="-9230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/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blipFill>
                  <a:blip r:embed="rId20"/>
                  <a:stretch>
                    <a:fillRect l="-7895" r="-92105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/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blipFill>
                  <a:blip r:embed="rId21"/>
                  <a:stretch>
                    <a:fillRect l="-7692" r="-89744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/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blipFill>
                  <a:blip r:embed="rId22"/>
                  <a:stretch>
                    <a:fillRect l="-7692" r="-89744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B6ADD62-74BE-3C8D-EF90-03A669C409EF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2453640" y="1281476"/>
            <a:ext cx="2817100" cy="323165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9B53FAD-B156-59DB-B3F0-E7DC5EEAB506}"/>
              </a:ext>
            </a:extLst>
          </p:cNvPr>
          <p:cNvCxnSpPr>
            <a:cxnSpLocks/>
            <a:stCxn id="41" idx="4"/>
          </p:cNvCxnSpPr>
          <p:nvPr/>
        </p:nvCxnSpPr>
        <p:spPr>
          <a:xfrm flipV="1">
            <a:off x="2463165" y="3499765"/>
            <a:ext cx="2807575" cy="288954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6F6F0-2018-11EA-B513-5119DD3BB8E0}"/>
              </a:ext>
            </a:extLst>
          </p:cNvPr>
          <p:cNvSpPr txBox="1"/>
          <p:nvPr/>
        </p:nvSpPr>
        <p:spPr>
          <a:xfrm>
            <a:off x="515438" y="6356350"/>
            <a:ext cx="1029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Adding a layer will add the complexity of the networks, but the general forward activation form is the same </a:t>
            </a:r>
          </a:p>
        </p:txBody>
      </p:sp>
    </p:spTree>
    <p:extLst>
      <p:ext uri="{BB962C8B-B14F-4D97-AF65-F5344CB8AC3E}">
        <p14:creationId xmlns:p14="http://schemas.microsoft.com/office/powerpoint/2010/main" val="131796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F703D-6FBD-1D0F-1EA4-25F62152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3701938-FDEE-0D9C-0803-45F9AFFAD4D5}"/>
              </a:ext>
            </a:extLst>
          </p:cNvPr>
          <p:cNvSpPr txBox="1"/>
          <p:nvPr/>
        </p:nvSpPr>
        <p:spPr>
          <a:xfrm>
            <a:off x="806282" y="1013957"/>
            <a:ext cx="972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hidden layer is needed since the decision boundaries could be nonlinear;</a:t>
            </a:r>
          </a:p>
          <a:p>
            <a:r>
              <a:rPr lang="en-US" dirty="0"/>
              <a:t>We use the combination of different decision boundaries to construct the final decision boundary;</a:t>
            </a:r>
          </a:p>
          <a:p>
            <a:r>
              <a:rPr lang="en-US" dirty="0"/>
              <a:t>Different decision boundaries require us to adopt hidden layers with different features space.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5941-BFDF-9EB6-6668-00A3DCD0109A}"/>
              </a:ext>
            </a:extLst>
          </p:cNvPr>
          <p:cNvSpPr txBox="1"/>
          <p:nvPr/>
        </p:nvSpPr>
        <p:spPr>
          <a:xfrm>
            <a:off x="2388198" y="391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The Necessity of One Hidden Layer 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58BDCF0-B28E-04CD-76D6-D81B0E14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/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/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89611A5-B344-F664-3C4B-39B44E153A45}"/>
              </a:ext>
            </a:extLst>
          </p:cNvPr>
          <p:cNvGrpSpPr/>
          <p:nvPr/>
        </p:nvGrpSpPr>
        <p:grpSpPr>
          <a:xfrm>
            <a:off x="1310747" y="2382436"/>
            <a:ext cx="4718534" cy="2776680"/>
            <a:chOff x="1217065" y="1684203"/>
            <a:chExt cx="4718534" cy="27766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857F28-F702-1BE9-016E-91BEBA8941AA}"/>
                </a:ext>
              </a:extLst>
            </p:cNvPr>
            <p:cNvGrpSpPr/>
            <p:nvPr/>
          </p:nvGrpSpPr>
          <p:grpSpPr>
            <a:xfrm>
              <a:off x="1217065" y="1776474"/>
              <a:ext cx="4718534" cy="2684409"/>
              <a:chOff x="1036090" y="2237089"/>
              <a:chExt cx="4718534" cy="268440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8EA945-1235-71EA-27B8-C643FAAB05F2}"/>
                  </a:ext>
                </a:extLst>
              </p:cNvPr>
              <p:cNvGrpSpPr/>
              <p:nvPr/>
            </p:nvGrpSpPr>
            <p:grpSpPr>
              <a:xfrm>
                <a:off x="1036090" y="2237089"/>
                <a:ext cx="4718534" cy="2684409"/>
                <a:chOff x="1036090" y="2237089"/>
                <a:chExt cx="4718534" cy="268440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5B39663-2235-AD9D-5881-F9170320E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090" y="2237089"/>
                  <a:ext cx="4718534" cy="268440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9B28FF5-63E7-F618-8884-CDF7F3A69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4" y="2981299"/>
                  <a:ext cx="185769" cy="16153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25608A8-6B3B-4F91-7A1D-42308B633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3" y="4029049"/>
                  <a:ext cx="185769" cy="16153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/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186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6FC1B0-2161-E1C3-3FB9-EF0F56C8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3116" y="1684203"/>
              <a:ext cx="1867910" cy="467149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BF08A0-7605-AAC2-E058-2AE6943B562D}"/>
              </a:ext>
            </a:extLst>
          </p:cNvPr>
          <p:cNvCxnSpPr>
            <a:cxnSpLocks/>
          </p:cNvCxnSpPr>
          <p:nvPr/>
        </p:nvCxnSpPr>
        <p:spPr>
          <a:xfrm flipH="1">
            <a:off x="3467819" y="2444836"/>
            <a:ext cx="1423358" cy="6301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6695E2-7786-5B3C-E7E7-516A2BF9539A}"/>
              </a:ext>
            </a:extLst>
          </p:cNvPr>
          <p:cNvCxnSpPr>
            <a:cxnSpLocks/>
          </p:cNvCxnSpPr>
          <p:nvPr/>
        </p:nvCxnSpPr>
        <p:spPr>
          <a:xfrm flipH="1" flipV="1">
            <a:off x="3068622" y="4413164"/>
            <a:ext cx="1103328" cy="106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5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1E58-01D6-6656-6834-76936D6E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B0771-1834-877F-6A99-E2F83B152A2C}"/>
              </a:ext>
            </a:extLst>
          </p:cNvPr>
          <p:cNvSpPr txBox="1"/>
          <p:nvPr/>
        </p:nvSpPr>
        <p:spPr>
          <a:xfrm>
            <a:off x="2369529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 Hidden-layer Neural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A7D0-277D-B7C1-BCD2-EFF078BD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86191"/>
            <a:ext cx="2743200" cy="365125"/>
          </a:xfrm>
        </p:spPr>
        <p:txBody>
          <a:bodyPr/>
          <a:lstStyle/>
          <a:p>
            <a:fld id="{FAE373CD-CB57-46AC-8AE7-8D21D80390A1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/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/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/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/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/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745A49-B792-535B-977B-6E4DFD3CB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6" y="1179338"/>
            <a:ext cx="5269122" cy="3174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/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/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/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/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/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blipFill>
                <a:blip r:embed="rId13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50ED8C-D634-776E-D06C-2D26C2ED275A}"/>
              </a:ext>
            </a:extLst>
          </p:cNvPr>
          <p:cNvSpPr txBox="1"/>
          <p:nvPr/>
        </p:nvSpPr>
        <p:spPr>
          <a:xfrm>
            <a:off x="6475675" y="4904243"/>
            <a:ext cx="477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With more hidden layers, we have more freedom to transform between different spaces.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9937-B46B-AFB0-44B7-8D255A9F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8EE05-7E29-8B34-3E4B-A98FA3A2A9B0}"/>
              </a:ext>
            </a:extLst>
          </p:cNvPr>
          <p:cNvSpPr txBox="1"/>
          <p:nvPr/>
        </p:nvSpPr>
        <p:spPr>
          <a:xfrm>
            <a:off x="1498145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Compare Similarity of back-propagation of error with the Forward Activation </a:t>
            </a:r>
          </a:p>
          <a:p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E9F1B6-6A11-23D0-7F13-EBE907B0E3A2}"/>
              </a:ext>
            </a:extLst>
          </p:cNvPr>
          <p:cNvGrpSpPr/>
          <p:nvPr/>
        </p:nvGrpSpPr>
        <p:grpSpPr>
          <a:xfrm>
            <a:off x="994602" y="1281476"/>
            <a:ext cx="4267910" cy="3005209"/>
            <a:chOff x="445959" y="1281476"/>
            <a:chExt cx="4267910" cy="300520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FAB4E8-1D69-81A3-11B2-526B1DC53C31}"/>
                </a:ext>
              </a:extLst>
            </p:cNvPr>
            <p:cNvSpPr/>
            <p:nvPr/>
          </p:nvSpPr>
          <p:spPr>
            <a:xfrm>
              <a:off x="598170" y="163321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70283A-E741-4AC9-0FC0-BB33864DCCBC}"/>
                </a:ext>
              </a:extLst>
            </p:cNvPr>
            <p:cNvSpPr/>
            <p:nvPr/>
          </p:nvSpPr>
          <p:spPr>
            <a:xfrm>
              <a:off x="652423" y="2791509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D97AB33-2DE1-34FD-7EDC-5409811FB7CB}"/>
                </a:ext>
              </a:extLst>
            </p:cNvPr>
            <p:cNvSpPr/>
            <p:nvPr/>
          </p:nvSpPr>
          <p:spPr>
            <a:xfrm>
              <a:off x="2136648" y="12814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FD5E57-0BB6-4B7C-988D-0C8A6CD1E80B}"/>
                </a:ext>
              </a:extLst>
            </p:cNvPr>
            <p:cNvSpPr/>
            <p:nvPr/>
          </p:nvSpPr>
          <p:spPr>
            <a:xfrm>
              <a:off x="2136648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B9DADF-F0E9-9873-963D-5B4CC7F88C85}"/>
                </a:ext>
              </a:extLst>
            </p:cNvPr>
            <p:cNvSpPr/>
            <p:nvPr/>
          </p:nvSpPr>
          <p:spPr>
            <a:xfrm>
              <a:off x="2146173" y="314238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5A3B5C5-A07A-63E3-9D9C-CB6E6564F73A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 flipV="1">
              <a:off x="1232154" y="1604642"/>
              <a:ext cx="904494" cy="3517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FF416AA-9829-DB1A-3837-71301C1501EF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>
              <a:off x="1232154" y="1956383"/>
              <a:ext cx="904494" cy="575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B26D0F-9B40-019B-AC41-6B6404B54B79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>
              <a:off x="1232154" y="1956383"/>
              <a:ext cx="914019" cy="150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4BD6D6-8E87-44E4-CD46-ADBDE7097E3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286407" y="1643566"/>
              <a:ext cx="846677" cy="14711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382FB6-721E-093E-B286-6CAD46EF3C8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1286407" y="2532104"/>
              <a:ext cx="850241" cy="5825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B831FD-2CA5-C2AA-C145-6E92F651A56F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286407" y="3114675"/>
              <a:ext cx="846677" cy="390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/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4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/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/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9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/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95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/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/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/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/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/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/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4285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/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186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D9FCBE-399D-7F31-CEBD-AD2D4B2BDF06}"/>
                </a:ext>
              </a:extLst>
            </p:cNvPr>
            <p:cNvSpPr/>
            <p:nvPr/>
          </p:nvSpPr>
          <p:spPr>
            <a:xfrm>
              <a:off x="3790823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864339-5750-4348-9F32-60BE16C15CCD}"/>
                </a:ext>
              </a:extLst>
            </p:cNvPr>
            <p:cNvCxnSpPr>
              <a:cxnSpLocks/>
              <a:stCxn id="66" idx="6"/>
              <a:endCxn id="86" idx="2"/>
            </p:cNvCxnSpPr>
            <p:nvPr/>
          </p:nvCxnSpPr>
          <p:spPr>
            <a:xfrm>
              <a:off x="2770632" y="1604642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B7AB8C-EB3C-06A2-FF70-BEFE070C3BC7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2770632" y="2532104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9E29174-59AD-ACCA-F204-981F5E4E8CD7}"/>
                </a:ext>
              </a:extLst>
            </p:cNvPr>
            <p:cNvCxnSpPr>
              <a:cxnSpLocks/>
              <a:stCxn id="68" idx="6"/>
              <a:endCxn id="86" idx="2"/>
            </p:cNvCxnSpPr>
            <p:nvPr/>
          </p:nvCxnSpPr>
          <p:spPr>
            <a:xfrm flipV="1">
              <a:off x="2780157" y="2532104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F4535C3-34AF-9A88-F862-DC14B83A5B60}"/>
                </a:ext>
              </a:extLst>
            </p:cNvPr>
            <p:cNvSpPr txBox="1"/>
            <p:nvPr/>
          </p:nvSpPr>
          <p:spPr>
            <a:xfrm>
              <a:off x="3943935" y="2377989"/>
              <a:ext cx="2595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Z </a:t>
              </a:r>
              <a:endParaRPr 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D58742-DB43-0E7F-4AC8-1A6D195BD2B4}"/>
                </a:ext>
              </a:extLst>
            </p:cNvPr>
            <p:cNvSpPr txBox="1"/>
            <p:nvPr/>
          </p:nvSpPr>
          <p:spPr>
            <a:xfrm>
              <a:off x="445959" y="3896099"/>
              <a:ext cx="786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DB57150-E795-0666-4068-B9FAD460329A}"/>
                </a:ext>
              </a:extLst>
            </p:cNvPr>
            <p:cNvSpPr txBox="1"/>
            <p:nvPr/>
          </p:nvSpPr>
          <p:spPr>
            <a:xfrm>
              <a:off x="1682557" y="3917353"/>
              <a:ext cx="146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65ECA10-DAAB-AE88-87AE-6E5BE7BA8CF6}"/>
                </a:ext>
              </a:extLst>
            </p:cNvPr>
            <p:cNvSpPr txBox="1"/>
            <p:nvPr/>
          </p:nvSpPr>
          <p:spPr>
            <a:xfrm>
              <a:off x="3724453" y="3873237"/>
              <a:ext cx="989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/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/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/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/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/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BC244008-D0D8-02AC-B5BB-B1306646F3D5}"/>
              </a:ext>
            </a:extLst>
          </p:cNvPr>
          <p:cNvSpPr txBox="1"/>
          <p:nvPr/>
        </p:nvSpPr>
        <p:spPr>
          <a:xfrm>
            <a:off x="5322852" y="3753727"/>
            <a:ext cx="581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above equation to simplify it as: 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5501C72-E170-AB81-62D2-4599640EF16B}"/>
              </a:ext>
            </a:extLst>
          </p:cNvPr>
          <p:cNvSpPr/>
          <p:nvPr/>
        </p:nvSpPr>
        <p:spPr>
          <a:xfrm>
            <a:off x="5403242" y="3098128"/>
            <a:ext cx="362858" cy="457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C922347-5077-2A3B-9469-BA05EDEDFC31}"/>
              </a:ext>
            </a:extLst>
          </p:cNvPr>
          <p:cNvSpPr txBox="1"/>
          <p:nvPr/>
        </p:nvSpPr>
        <p:spPr>
          <a:xfrm>
            <a:off x="5166360" y="864036"/>
            <a:ext cx="581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 of each neuron is proportional to its weight:</a:t>
            </a:r>
          </a:p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198AEFC-11A6-CA95-EECC-36E9C7C8EFDE}"/>
              </a:ext>
            </a:extLst>
          </p:cNvPr>
          <p:cNvSpPr txBox="1"/>
          <p:nvPr/>
        </p:nvSpPr>
        <p:spPr>
          <a:xfrm>
            <a:off x="1146813" y="5156119"/>
            <a:ext cx="452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 has same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/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Y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DE7DA9D4-A253-B098-23B9-96F554E3A653}"/>
              </a:ext>
            </a:extLst>
          </p:cNvPr>
          <p:cNvSpPr txBox="1"/>
          <p:nvPr/>
        </p:nvSpPr>
        <p:spPr>
          <a:xfrm>
            <a:off x="5414912" y="5164541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is a general equation of the back-propagation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/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1D35A1-8FD9-4B3E-2734-F010F8815197}"/>
              </a:ext>
            </a:extLst>
          </p:cNvPr>
          <p:cNvSpPr txBox="1"/>
          <p:nvPr/>
        </p:nvSpPr>
        <p:spPr>
          <a:xfrm>
            <a:off x="5414912" y="5840020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weight based 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970E7-8825-FA76-ED75-89471E62FCF5}"/>
              </a:ext>
            </a:extLst>
          </p:cNvPr>
          <p:cNvCxnSpPr>
            <a:cxnSpLocks/>
          </p:cNvCxnSpPr>
          <p:nvPr/>
        </p:nvCxnSpPr>
        <p:spPr>
          <a:xfrm>
            <a:off x="4644736" y="5652655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7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252F9-12F4-1625-F9CA-62A133D3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0" y="1013240"/>
            <a:ext cx="10622942" cy="3564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543C6-FF2B-45D6-F70D-841436CC0F11}"/>
              </a:ext>
            </a:extLst>
          </p:cNvPr>
          <p:cNvSpPr txBox="1"/>
          <p:nvPr/>
        </p:nvSpPr>
        <p:spPr>
          <a:xfrm>
            <a:off x="688252" y="4765984"/>
            <a:ext cx="899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(CNN) are a type of neural network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used in images recognition, images classifications, and objects detections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reads images as pixels and expresses them as </a:t>
            </a:r>
            <a:r>
              <a:rPr lang="en-US" dirty="0">
                <a:solidFill>
                  <a:srgbClr val="0070C0"/>
                </a:solidFill>
              </a:rPr>
              <a:t>matrix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basic components:  </a:t>
            </a:r>
            <a:r>
              <a:rPr lang="en-US" dirty="0">
                <a:solidFill>
                  <a:srgbClr val="0070C0"/>
                </a:solidFill>
              </a:rPr>
              <a:t>Convolution layer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Flatten layer,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Filter </a:t>
            </a:r>
            <a:r>
              <a:rPr lang="en-US" dirty="0"/>
              <a:t>(Kernel) is worked as the weight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400874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Application of Convolutional Neural Network (CNN) in Computer Vision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CFFA-080E-3616-8AA5-C77E40BE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4A034-FDB7-C4DF-02D1-D0CAA7F99DA9}"/>
              </a:ext>
            </a:extLst>
          </p:cNvPr>
          <p:cNvSpPr txBox="1"/>
          <p:nvPr/>
        </p:nvSpPr>
        <p:spPr>
          <a:xfrm>
            <a:off x="127995" y="6538912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What is Convolutional Neural Network – CNN (Deep Learning) </a:t>
            </a:r>
          </a:p>
        </p:txBody>
      </p:sp>
    </p:spTree>
    <p:extLst>
      <p:ext uri="{BB962C8B-B14F-4D97-AF65-F5344CB8AC3E}">
        <p14:creationId xmlns:p14="http://schemas.microsoft.com/office/powerpoint/2010/main" val="401588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15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510FCA4-16B4-F8A3-C879-C8B7F654222A}"/>
              </a:ext>
            </a:extLst>
          </p:cNvPr>
          <p:cNvCxnSpPr>
            <a:cxnSpLocks noChangeAspect="1"/>
            <a:stCxn id="51" idx="6"/>
          </p:cNvCxnSpPr>
          <p:nvPr/>
        </p:nvCxnSpPr>
        <p:spPr>
          <a:xfrm>
            <a:off x="8205177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BC2F51-26F3-5E7A-D43C-F2A7DA5021AF}"/>
              </a:ext>
            </a:extLst>
          </p:cNvPr>
          <p:cNvCxnSpPr>
            <a:cxnSpLocks/>
            <a:stCxn id="34" idx="6"/>
            <a:endCxn id="55" idx="2"/>
          </p:cNvCxnSpPr>
          <p:nvPr/>
        </p:nvCxnSpPr>
        <p:spPr>
          <a:xfrm flipV="1">
            <a:off x="8260624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06FC378-33B2-7DFA-992F-8AC3610C9025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8205177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1BA7281-7CF9-ADB7-1ACF-BE325A452F21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 flipV="1">
            <a:off x="8254362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411A49-D4E3-64F9-A8B4-901BD997CA8D}"/>
                  </a:ext>
                </a:extLst>
              </p:cNvPr>
              <p:cNvSpPr txBox="1"/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411A49-D4E3-64F9-A8B4-901BD997C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FF58BC-902B-53E0-770F-383C13A90FCB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2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16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FB27A-FCCF-A8D4-FE8F-D859BFFEB949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254362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AB14DA-8CF7-441D-42B8-29243E53E3FA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260624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553964-F077-6B6D-9A47-F58FCC619431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>
          <a:xfrm>
            <a:off x="8205177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99D516-2652-6867-FCF1-D0C6DC44CE8C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 flipV="1">
            <a:off x="8234322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0D3C62-3ECF-274C-A9AA-0D95B2A161DC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0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17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0BE7C4-EB0D-4F7C-4303-4E7B466D48ED}"/>
              </a:ext>
            </a:extLst>
          </p:cNvPr>
          <p:cNvCxnSpPr>
            <a:cxnSpLocks/>
            <a:stCxn id="45" idx="6"/>
            <a:endCxn id="57" idx="2"/>
          </p:cNvCxnSpPr>
          <p:nvPr/>
        </p:nvCxnSpPr>
        <p:spPr>
          <a:xfrm flipV="1">
            <a:off x="8240584" y="3411455"/>
            <a:ext cx="698062" cy="1799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9E3E14D-448D-C2A9-0F1B-B9CA99FFB2C2}"/>
              </a:ext>
            </a:extLst>
          </p:cNvPr>
          <p:cNvCxnSpPr>
            <a:cxnSpLocks/>
            <a:stCxn id="44" idx="6"/>
            <a:endCxn id="57" idx="2"/>
          </p:cNvCxnSpPr>
          <p:nvPr/>
        </p:nvCxnSpPr>
        <p:spPr>
          <a:xfrm flipV="1">
            <a:off x="8234322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B20488-BD76-8099-5E4A-9AFD89A7ADE8}"/>
              </a:ext>
            </a:extLst>
          </p:cNvPr>
          <p:cNvCxnSpPr>
            <a:cxnSpLocks/>
            <a:stCxn id="34" idx="6"/>
            <a:endCxn id="57" idx="2"/>
          </p:cNvCxnSpPr>
          <p:nvPr/>
        </p:nvCxnSpPr>
        <p:spPr>
          <a:xfrm>
            <a:off x="8260624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0D0031-78C9-5BD7-471E-8E922E025C89}"/>
              </a:ext>
            </a:extLst>
          </p:cNvPr>
          <p:cNvCxnSpPr>
            <a:cxnSpLocks/>
            <a:stCxn id="33" idx="6"/>
            <a:endCxn id="57" idx="2"/>
          </p:cNvCxnSpPr>
          <p:nvPr/>
        </p:nvCxnSpPr>
        <p:spPr>
          <a:xfrm>
            <a:off x="8254362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68DCC61-DAEC-9775-0483-7BC17735EA68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0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18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10CE26-30FC-C623-A6B4-5EDA0B89F92F}"/>
              </a:ext>
            </a:extLst>
          </p:cNvPr>
          <p:cNvCxnSpPr>
            <a:cxnSpLocks/>
            <a:stCxn id="45" idx="6"/>
            <a:endCxn id="61" idx="2"/>
          </p:cNvCxnSpPr>
          <p:nvPr/>
        </p:nvCxnSpPr>
        <p:spPr>
          <a:xfrm flipV="1">
            <a:off x="8240584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965F426-5D50-E310-5402-01324927652C}"/>
              </a:ext>
            </a:extLst>
          </p:cNvPr>
          <p:cNvCxnSpPr>
            <a:cxnSpLocks/>
            <a:stCxn id="43" idx="6"/>
            <a:endCxn id="61" idx="2"/>
          </p:cNvCxnSpPr>
          <p:nvPr/>
        </p:nvCxnSpPr>
        <p:spPr>
          <a:xfrm>
            <a:off x="8234322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B7ED1C1-B9BF-F837-08C0-D4F7571BB8F8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8260624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6C6CF21-84AB-F0E1-EF03-954D03B2D232}"/>
              </a:ext>
            </a:extLst>
          </p:cNvPr>
          <p:cNvCxnSpPr>
            <a:cxnSpLocks/>
            <a:stCxn id="151" idx="6"/>
            <a:endCxn id="61" idx="2"/>
          </p:cNvCxnSpPr>
          <p:nvPr/>
        </p:nvCxnSpPr>
        <p:spPr>
          <a:xfrm flipV="1">
            <a:off x="8265632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/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5B8CCB-6A68-3FD1-7FBE-A0E2D1BADF62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46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131767-563D-7934-1F90-E0E8F76CC653}"/>
              </a:ext>
            </a:extLst>
          </p:cNvPr>
          <p:cNvGrpSpPr>
            <a:grpSpLocks noChangeAspect="1"/>
          </p:cNvGrpSpPr>
          <p:nvPr/>
        </p:nvGrpSpPr>
        <p:grpSpPr>
          <a:xfrm>
            <a:off x="1344846" y="774074"/>
            <a:ext cx="1596617" cy="5508997"/>
            <a:chOff x="902938" y="15172"/>
            <a:chExt cx="2383639" cy="8224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446FD6-879B-F655-ACFC-BADD1740194C}"/>
                </a:ext>
              </a:extLst>
            </p:cNvPr>
            <p:cNvSpPr/>
            <p:nvPr/>
          </p:nvSpPr>
          <p:spPr>
            <a:xfrm>
              <a:off x="977752" y="186891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0A6188-B6FC-083A-25DC-629A0D3DDF8B}"/>
                </a:ext>
              </a:extLst>
            </p:cNvPr>
            <p:cNvSpPr/>
            <p:nvPr/>
          </p:nvSpPr>
          <p:spPr>
            <a:xfrm>
              <a:off x="977752" y="27963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B7EE6F-C274-E0B7-F76D-6A4A4506A44E}"/>
                </a:ext>
              </a:extLst>
            </p:cNvPr>
            <p:cNvSpPr/>
            <p:nvPr/>
          </p:nvSpPr>
          <p:spPr>
            <a:xfrm>
              <a:off x="987277" y="372982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1EE3DC5-44AB-5256-54DB-71AEA15B22D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611736" y="2192080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134E746-8A65-6D37-CBD2-67EE5397089D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1611736" y="3119542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80AF2F2-4A95-A13E-F927-F176E781DC46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621261" y="3119542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B7AEEB-47DC-164E-5A03-E05F7873758E}"/>
                </a:ext>
              </a:extLst>
            </p:cNvPr>
            <p:cNvSpPr/>
            <p:nvPr/>
          </p:nvSpPr>
          <p:spPr>
            <a:xfrm>
              <a:off x="947270" y="4614883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FCA42-D16C-8AB6-692C-D38377B1E557}"/>
                </a:ext>
              </a:extLst>
            </p:cNvPr>
            <p:cNvSpPr/>
            <p:nvPr/>
          </p:nvSpPr>
          <p:spPr>
            <a:xfrm>
              <a:off x="947270" y="554234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FB2A86-D92C-D89C-DB24-66B3C98E9700}"/>
                </a:ext>
              </a:extLst>
            </p:cNvPr>
            <p:cNvSpPr/>
            <p:nvPr/>
          </p:nvSpPr>
          <p:spPr>
            <a:xfrm>
              <a:off x="956795" y="64757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5ECAE9-D069-B39A-65C0-F17D8BBB8FC1}"/>
                </a:ext>
              </a:extLst>
            </p:cNvPr>
            <p:cNvSpPr/>
            <p:nvPr/>
          </p:nvSpPr>
          <p:spPr>
            <a:xfrm>
              <a:off x="902938" y="15172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ED833B-F85C-563E-AC2C-910111C466F2}"/>
                </a:ext>
              </a:extLst>
            </p:cNvPr>
            <p:cNvSpPr/>
            <p:nvPr/>
          </p:nvSpPr>
          <p:spPr>
            <a:xfrm>
              <a:off x="902938" y="94263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D74EC0-4A01-4B44-E1E2-24F3A651103C}"/>
                </a:ext>
              </a:extLst>
            </p:cNvPr>
            <p:cNvSpPr/>
            <p:nvPr/>
          </p:nvSpPr>
          <p:spPr>
            <a:xfrm>
              <a:off x="2643068" y="187722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10B5B7-37E6-95F6-D639-0289A3D613C9}"/>
                </a:ext>
              </a:extLst>
            </p:cNvPr>
            <p:cNvSpPr/>
            <p:nvPr/>
          </p:nvSpPr>
          <p:spPr>
            <a:xfrm>
              <a:off x="2643068" y="280468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EF39C9-3867-CEE6-A556-5821BACE5F0E}"/>
                </a:ext>
              </a:extLst>
            </p:cNvPr>
            <p:cNvSpPr/>
            <p:nvPr/>
          </p:nvSpPr>
          <p:spPr>
            <a:xfrm>
              <a:off x="2652593" y="373813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2035E4-25FF-7740-8EE5-DCF53C2F4563}"/>
                </a:ext>
              </a:extLst>
            </p:cNvPr>
            <p:cNvSpPr/>
            <p:nvPr/>
          </p:nvSpPr>
          <p:spPr>
            <a:xfrm>
              <a:off x="2612586" y="462319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34E7E3-B263-BD68-64FA-32CA5961C3FB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1536922" y="338338"/>
              <a:ext cx="1117765" cy="18855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2264D9-F7A0-1B8E-DB06-1535E1BC170C}"/>
                </a:ext>
              </a:extLst>
            </p:cNvPr>
            <p:cNvCxnSpPr>
              <a:cxnSpLocks/>
              <a:stCxn id="41" idx="6"/>
              <a:endCxn id="24" idx="2"/>
            </p:cNvCxnSpPr>
            <p:nvPr/>
          </p:nvCxnSpPr>
          <p:spPr>
            <a:xfrm flipV="1">
              <a:off x="1621261" y="2200391"/>
              <a:ext cx="1021807" cy="1852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C3B0C94-EDA9-59D1-A37D-D71C98310F6F}"/>
                </a:ext>
              </a:extLst>
            </p:cNvPr>
            <p:cNvCxnSpPr>
              <a:cxnSpLocks/>
              <a:stCxn id="5" idx="6"/>
              <a:endCxn id="24" idx="2"/>
            </p:cNvCxnSpPr>
            <p:nvPr/>
          </p:nvCxnSpPr>
          <p:spPr>
            <a:xfrm flipV="1">
              <a:off x="1581254" y="2200391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E134C-29C6-96C0-37B4-A3A3596E263A}"/>
                </a:ext>
              </a:extLst>
            </p:cNvPr>
            <p:cNvCxnSpPr>
              <a:cxnSpLocks/>
              <a:stCxn id="6" idx="6"/>
              <a:endCxn id="24" idx="2"/>
            </p:cNvCxnSpPr>
            <p:nvPr/>
          </p:nvCxnSpPr>
          <p:spPr>
            <a:xfrm flipV="1">
              <a:off x="1581254" y="2200391"/>
              <a:ext cx="1061814" cy="366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184D4-2CC2-3A7F-2CBC-7D94AA49FE1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599039" y="2200391"/>
              <a:ext cx="1044029" cy="45210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D1938C-0588-BCBB-A62D-17EE00CAE30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1536922" y="1265800"/>
              <a:ext cx="1106146" cy="934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1FF05D7-887A-6138-535A-ED3C82AD0A39}"/>
                </a:ext>
              </a:extLst>
            </p:cNvPr>
            <p:cNvCxnSpPr>
              <a:cxnSpLocks/>
              <a:stCxn id="39" idx="6"/>
              <a:endCxn id="24" idx="2"/>
            </p:cNvCxnSpPr>
            <p:nvPr/>
          </p:nvCxnSpPr>
          <p:spPr>
            <a:xfrm>
              <a:off x="1611736" y="2192080"/>
              <a:ext cx="1031332" cy="83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4AD0BCA-E1DC-AABD-C57B-C9432E7AEEE1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1536922" y="338338"/>
              <a:ext cx="1106146" cy="2789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EC9873-B9DE-09BD-BB17-B9334CBF8D70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1536922" y="1265800"/>
              <a:ext cx="1106146" cy="1862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4D822D-40BA-04E5-C01B-A5B12E862A29}"/>
                </a:ext>
              </a:extLst>
            </p:cNvPr>
            <p:cNvCxnSpPr>
              <a:cxnSpLocks/>
              <a:stCxn id="5" idx="6"/>
              <a:endCxn id="25" idx="2"/>
            </p:cNvCxnSpPr>
            <p:nvPr/>
          </p:nvCxnSpPr>
          <p:spPr>
            <a:xfrm flipV="1">
              <a:off x="1581254" y="3127853"/>
              <a:ext cx="1061814" cy="18101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0F0B973-BD0C-827D-8127-EDEA7BC25916}"/>
                </a:ext>
              </a:extLst>
            </p:cNvPr>
            <p:cNvCxnSpPr>
              <a:cxnSpLocks/>
              <a:stCxn id="6" idx="6"/>
              <a:endCxn id="25" idx="2"/>
            </p:cNvCxnSpPr>
            <p:nvPr/>
          </p:nvCxnSpPr>
          <p:spPr>
            <a:xfrm flipV="1">
              <a:off x="1581254" y="3127853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02CE500-F1E4-E3AC-D861-C2AB537F2EA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624709" y="4061303"/>
              <a:ext cx="1027884" cy="266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E6538CF-1056-4D3A-0923-5393049AF888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1581254" y="4061303"/>
              <a:ext cx="1071339" cy="1804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29A1CA-262A-F001-5D75-96BF599C5507}"/>
                </a:ext>
              </a:extLst>
            </p:cNvPr>
            <p:cNvCxnSpPr>
              <a:cxnSpLocks/>
              <a:stCxn id="5" idx="6"/>
              <a:endCxn id="26" idx="2"/>
            </p:cNvCxnSpPr>
            <p:nvPr/>
          </p:nvCxnSpPr>
          <p:spPr>
            <a:xfrm flipV="1">
              <a:off x="1581254" y="4061303"/>
              <a:ext cx="1071339" cy="876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FFE1008-D244-6B41-CEC7-3085CE74A66F}"/>
                </a:ext>
              </a:extLst>
            </p:cNvPr>
            <p:cNvCxnSpPr>
              <a:cxnSpLocks/>
              <a:stCxn id="41" idx="6"/>
              <a:endCxn id="26" idx="2"/>
            </p:cNvCxnSpPr>
            <p:nvPr/>
          </p:nvCxnSpPr>
          <p:spPr>
            <a:xfrm>
              <a:off x="1621261" y="4052992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FAF8472-98B5-AEA9-D8B4-640E720FFA79}"/>
                </a:ext>
              </a:extLst>
            </p:cNvPr>
            <p:cNvCxnSpPr>
              <a:cxnSpLocks/>
              <a:stCxn id="40" idx="6"/>
              <a:endCxn id="26" idx="2"/>
            </p:cNvCxnSpPr>
            <p:nvPr/>
          </p:nvCxnSpPr>
          <p:spPr>
            <a:xfrm>
              <a:off x="1611736" y="3119542"/>
              <a:ext cx="1040857" cy="9417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7A24D8-DC19-0071-0964-27CB76970313}"/>
                </a:ext>
              </a:extLst>
            </p:cNvPr>
            <p:cNvCxnSpPr>
              <a:cxnSpLocks/>
              <a:stCxn id="39" idx="6"/>
              <a:endCxn id="26" idx="2"/>
            </p:cNvCxnSpPr>
            <p:nvPr/>
          </p:nvCxnSpPr>
          <p:spPr>
            <a:xfrm>
              <a:off x="1611736" y="2192080"/>
              <a:ext cx="1040857" cy="186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A74F327-11EC-F4CC-CD3F-4F9336071145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1536922" y="1265800"/>
              <a:ext cx="1115671" cy="2795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A9FC452-198F-2C18-FCFE-5DD0D1E7D9A1}"/>
                </a:ext>
              </a:extLst>
            </p:cNvPr>
            <p:cNvCxnSpPr>
              <a:cxnSpLocks/>
              <a:stCxn id="18" idx="6"/>
              <a:endCxn id="26" idx="2"/>
            </p:cNvCxnSpPr>
            <p:nvPr/>
          </p:nvCxnSpPr>
          <p:spPr>
            <a:xfrm>
              <a:off x="1536922" y="338338"/>
              <a:ext cx="1115671" cy="37229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C3D59E4-B2A3-A0A9-5334-7D5DAE2E40DD}"/>
                </a:ext>
              </a:extLst>
            </p:cNvPr>
            <p:cNvCxnSpPr>
              <a:cxnSpLocks/>
              <a:stCxn id="6" idx="6"/>
              <a:endCxn id="30" idx="2"/>
            </p:cNvCxnSpPr>
            <p:nvPr/>
          </p:nvCxnSpPr>
          <p:spPr>
            <a:xfrm flipV="1">
              <a:off x="1581254" y="4946360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D5269ED-3FA7-8735-F8C5-346D2AC40281}"/>
                </a:ext>
              </a:extLst>
            </p:cNvPr>
            <p:cNvCxnSpPr>
              <a:cxnSpLocks/>
              <a:stCxn id="5" idx="6"/>
              <a:endCxn id="30" idx="2"/>
            </p:cNvCxnSpPr>
            <p:nvPr/>
          </p:nvCxnSpPr>
          <p:spPr>
            <a:xfrm>
              <a:off x="1581254" y="4938049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E3140B7-C2BC-BE02-2CDC-FEBD55C3020E}"/>
                </a:ext>
              </a:extLst>
            </p:cNvPr>
            <p:cNvCxnSpPr>
              <a:cxnSpLocks/>
              <a:stCxn id="41" idx="6"/>
              <a:endCxn id="30" idx="2"/>
            </p:cNvCxnSpPr>
            <p:nvPr/>
          </p:nvCxnSpPr>
          <p:spPr>
            <a:xfrm>
              <a:off x="1621261" y="4052992"/>
              <a:ext cx="991325" cy="89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986F216-11DF-039D-E1F0-1A996989E2D7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611736" y="3119542"/>
              <a:ext cx="1000850" cy="1826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8F18C77-FC74-E7CC-4FA1-0748A1433273}"/>
                </a:ext>
              </a:extLst>
            </p:cNvPr>
            <p:cNvCxnSpPr>
              <a:cxnSpLocks/>
              <a:stCxn id="39" idx="6"/>
              <a:endCxn id="30" idx="2"/>
            </p:cNvCxnSpPr>
            <p:nvPr/>
          </p:nvCxnSpPr>
          <p:spPr>
            <a:xfrm>
              <a:off x="1611736" y="2192080"/>
              <a:ext cx="1000850" cy="2754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CC6A3F0-FC91-C81E-C4A1-8F8E65FFC12A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>
              <a:off x="1536922" y="1265800"/>
              <a:ext cx="1075664" cy="3680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29071BEA-03B8-7329-ECD0-7EC37B99203C}"/>
                </a:ext>
              </a:extLst>
            </p:cNvPr>
            <p:cNvCxnSpPr>
              <a:cxnSpLocks/>
              <a:stCxn id="18" idx="6"/>
              <a:endCxn id="30" idx="2"/>
            </p:cNvCxnSpPr>
            <p:nvPr/>
          </p:nvCxnSpPr>
          <p:spPr>
            <a:xfrm>
              <a:off x="1536922" y="338338"/>
              <a:ext cx="1075664" cy="4608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837EA99-D514-F5EF-E5DB-25403993D70E}"/>
                </a:ext>
              </a:extLst>
            </p:cNvPr>
            <p:cNvCxnSpPr>
              <a:cxnSpLocks/>
              <a:stCxn id="7" idx="6"/>
              <a:endCxn id="30" idx="2"/>
            </p:cNvCxnSpPr>
            <p:nvPr/>
          </p:nvCxnSpPr>
          <p:spPr>
            <a:xfrm flipV="1">
              <a:off x="1590779" y="4946360"/>
              <a:ext cx="1021807" cy="1852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A29282F-F08F-FC96-3B88-A7C68AB66500}"/>
                </a:ext>
              </a:extLst>
            </p:cNvPr>
            <p:cNvCxnSpPr>
              <a:cxnSpLocks/>
              <a:stCxn id="40" idx="6"/>
              <a:endCxn id="24" idx="2"/>
            </p:cNvCxnSpPr>
            <p:nvPr/>
          </p:nvCxnSpPr>
          <p:spPr>
            <a:xfrm flipV="1">
              <a:off x="1611736" y="2200391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B32B9E8-C08C-C179-5355-C3193B71C1E4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1632402" y="3127853"/>
              <a:ext cx="1010666" cy="3584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E65F186-F2E8-53A7-F19C-DF53663329AC}"/>
                </a:ext>
              </a:extLst>
            </p:cNvPr>
            <p:cNvSpPr/>
            <p:nvPr/>
          </p:nvSpPr>
          <p:spPr>
            <a:xfrm>
              <a:off x="931395" y="75933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865910E-0B71-40E9-02C4-B31265943271}"/>
                </a:ext>
              </a:extLst>
            </p:cNvPr>
            <p:cNvCxnSpPr>
              <a:cxnSpLocks/>
              <a:stCxn id="117" idx="6"/>
              <a:endCxn id="24" idx="2"/>
            </p:cNvCxnSpPr>
            <p:nvPr/>
          </p:nvCxnSpPr>
          <p:spPr>
            <a:xfrm flipV="1">
              <a:off x="1565379" y="2200391"/>
              <a:ext cx="1077689" cy="5716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698526-9419-9E1E-1B59-9A4ED7742C09}"/>
                </a:ext>
              </a:extLst>
            </p:cNvPr>
            <p:cNvCxnSpPr>
              <a:cxnSpLocks/>
              <a:stCxn id="117" idx="6"/>
              <a:endCxn id="25" idx="2"/>
            </p:cNvCxnSpPr>
            <p:nvPr/>
          </p:nvCxnSpPr>
          <p:spPr>
            <a:xfrm flipV="1">
              <a:off x="1565379" y="3127853"/>
              <a:ext cx="1077689" cy="47887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D074797-A87F-5AA7-CD31-94B216114447}"/>
                </a:ext>
              </a:extLst>
            </p:cNvPr>
            <p:cNvCxnSpPr>
              <a:cxnSpLocks/>
              <a:stCxn id="117" idx="6"/>
              <a:endCxn id="26" idx="2"/>
            </p:cNvCxnSpPr>
            <p:nvPr/>
          </p:nvCxnSpPr>
          <p:spPr>
            <a:xfrm flipV="1">
              <a:off x="1565379" y="4061303"/>
              <a:ext cx="1087214" cy="3855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402E009-A02E-D64D-FB9D-3333D0CC7659}"/>
                </a:ext>
              </a:extLst>
            </p:cNvPr>
            <p:cNvCxnSpPr>
              <a:cxnSpLocks/>
              <a:stCxn id="117" idx="6"/>
              <a:endCxn id="30" idx="2"/>
            </p:cNvCxnSpPr>
            <p:nvPr/>
          </p:nvCxnSpPr>
          <p:spPr>
            <a:xfrm flipV="1">
              <a:off x="1565379" y="4946360"/>
              <a:ext cx="1047207" cy="29702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408146" y="362741"/>
            <a:ext cx="772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Comparison of Neural Networks vs Convolutional Neural Networks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/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blipFill>
                <a:blip r:embed="rId3"/>
                <a:stretch>
                  <a:fillRect r="-89744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/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blipFill>
                <a:blip r:embed="rId4"/>
                <a:stretch>
                  <a:fillRect r="-9230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/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blipFill>
                <a:blip r:embed="rId5"/>
                <a:stretch>
                  <a:fillRect l="-7895" r="-9210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/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blipFill>
                <a:blip r:embed="rId6"/>
                <a:stretch>
                  <a:fillRect l="-7895" r="-9473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/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blipFill>
                <a:blip r:embed="rId7"/>
                <a:stretch>
                  <a:fillRect l="-7692" r="-8974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/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/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/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/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/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/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/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/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/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3809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/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/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blipFill>
                <a:blip r:embed="rId20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/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blipFill>
                <a:blip r:embed="rId21"/>
                <a:stretch>
                  <a:fillRect r="-9230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/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blipFill>
                <a:blip r:embed="rId22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/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blipFill>
                <a:blip r:embed="rId23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/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blipFill>
                <a:blip r:embed="rId24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/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blipFill>
                <a:blip r:embed="rId25"/>
                <a:stretch>
                  <a:fillRect r="-9736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/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blipFill>
                <a:blip r:embed="rId26"/>
                <a:stretch>
                  <a:fillRect l="-7895" r="-8947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/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blipFill>
                <a:blip r:embed="rId27"/>
                <a:stretch>
                  <a:fillRect l="-7895" r="-9210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/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blipFill>
                <a:blip r:embed="rId28"/>
                <a:stretch>
                  <a:fillRect l="-7895" r="-9473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/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blipFill>
                <a:blip r:embed="rId29"/>
                <a:stretch>
                  <a:fillRect l="-7692" r="-8974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/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blipFill>
                <a:blip r:embed="rId30"/>
                <a:stretch>
                  <a:fillRect l="-7692" r="-846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13865920" y="67359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920" y="6735924"/>
                <a:ext cx="259557" cy="369332"/>
              </a:xfrm>
              <a:prstGeom prst="rect">
                <a:avLst/>
              </a:prstGeom>
              <a:blipFill>
                <a:blip r:embed="rId35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>
            <a:extLst>
              <a:ext uri="{FF2B5EF4-FFF2-40B4-BE49-F238E27FC236}">
                <a16:creationId xmlns:a16="http://schemas.microsoft.com/office/drawing/2014/main" id="{FFA17A02-728A-3481-BA07-247461DB088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74577" y="1521763"/>
            <a:ext cx="2272391" cy="32850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0FDB371-A1A0-8EDF-E33B-26153B60B88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13857" y="1521943"/>
            <a:ext cx="2384225" cy="326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13904020" y="77138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020" y="7713824"/>
                <a:ext cx="259557" cy="369332"/>
              </a:xfrm>
              <a:prstGeom prst="rect">
                <a:avLst/>
              </a:prstGeom>
              <a:blipFill>
                <a:blip r:embed="rId45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/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blipFill>
                <a:blip r:embed="rId46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002CFF1C-7AD9-567E-4714-E3B84F815570}"/>
              </a:ext>
            </a:extLst>
          </p:cNvPr>
          <p:cNvSpPr/>
          <p:nvPr/>
        </p:nvSpPr>
        <p:spPr>
          <a:xfrm>
            <a:off x="10090565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88469B2-B714-4A94-24F1-699135E3AF5D}"/>
              </a:ext>
            </a:extLst>
          </p:cNvPr>
          <p:cNvSpPr/>
          <p:nvPr/>
        </p:nvSpPr>
        <p:spPr>
          <a:xfrm>
            <a:off x="10090565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602B4D0-E28F-2E2A-372D-1011272D9068}"/>
              </a:ext>
            </a:extLst>
          </p:cNvPr>
          <p:cNvSpPr/>
          <p:nvPr/>
        </p:nvSpPr>
        <p:spPr>
          <a:xfrm>
            <a:off x="10096826" y="319353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C2E23AD-FABA-586F-8EBF-1A00A2B508D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10507361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41B499-CA0F-F19F-7282-29D7EEF08A4B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10513623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2229761F-63EC-C090-ACFD-A351BFE5C8D4}"/>
              </a:ext>
            </a:extLst>
          </p:cNvPr>
          <p:cNvSpPr/>
          <p:nvPr/>
        </p:nvSpPr>
        <p:spPr>
          <a:xfrm>
            <a:off x="10070525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F51A73F-613F-1405-8377-055AFAA44BA9}"/>
              </a:ext>
            </a:extLst>
          </p:cNvPr>
          <p:cNvSpPr/>
          <p:nvPr/>
        </p:nvSpPr>
        <p:spPr>
          <a:xfrm>
            <a:off x="10070525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9916943-D662-491F-BF43-528D6AD31048}"/>
              </a:ext>
            </a:extLst>
          </p:cNvPr>
          <p:cNvSpPr/>
          <p:nvPr/>
        </p:nvSpPr>
        <p:spPr>
          <a:xfrm>
            <a:off x="10076787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0F0BE9-F970-2372-EBB0-C2BA6E34C53E}"/>
              </a:ext>
            </a:extLst>
          </p:cNvPr>
          <p:cNvSpPr/>
          <p:nvPr/>
        </p:nvSpPr>
        <p:spPr>
          <a:xfrm>
            <a:off x="10041380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6C61B94A-9C6F-A391-5259-219EBA4FF709}"/>
              </a:ext>
            </a:extLst>
          </p:cNvPr>
          <p:cNvSpPr/>
          <p:nvPr/>
        </p:nvSpPr>
        <p:spPr>
          <a:xfrm>
            <a:off x="10041380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778A122-56E5-FB50-8392-043A02FCF227}"/>
              </a:ext>
            </a:extLst>
          </p:cNvPr>
          <p:cNvSpPr/>
          <p:nvPr/>
        </p:nvSpPr>
        <p:spPr>
          <a:xfrm>
            <a:off x="11185383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79A2D90-EE77-B634-C165-CDE3A0D482CE}"/>
              </a:ext>
            </a:extLst>
          </p:cNvPr>
          <p:cNvSpPr/>
          <p:nvPr/>
        </p:nvSpPr>
        <p:spPr>
          <a:xfrm>
            <a:off x="11185383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82D8C5E-71E3-293D-C4C0-A3638D97C4BC}"/>
              </a:ext>
            </a:extLst>
          </p:cNvPr>
          <p:cNvSpPr/>
          <p:nvPr/>
        </p:nvSpPr>
        <p:spPr>
          <a:xfrm>
            <a:off x="11191645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436E7A0-74A5-F5E2-C4AB-2AFE07BB69D7}"/>
              </a:ext>
            </a:extLst>
          </p:cNvPr>
          <p:cNvSpPr/>
          <p:nvPr/>
        </p:nvSpPr>
        <p:spPr>
          <a:xfrm>
            <a:off x="11165343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680581E-43B0-9BA3-C578-7631E4F9ABAF}"/>
              </a:ext>
            </a:extLst>
          </p:cNvPr>
          <p:cNvCxnSpPr>
            <a:cxnSpLocks noChangeAspect="1"/>
            <a:stCxn id="182" idx="6"/>
          </p:cNvCxnSpPr>
          <p:nvPr/>
        </p:nvCxnSpPr>
        <p:spPr>
          <a:xfrm>
            <a:off x="10458176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FBC756C-FA75-FC7A-AD25-283AB75E93D9}"/>
              </a:ext>
            </a:extLst>
          </p:cNvPr>
          <p:cNvCxnSpPr>
            <a:cxnSpLocks/>
            <a:stCxn id="173" idx="6"/>
            <a:endCxn id="184" idx="2"/>
          </p:cNvCxnSpPr>
          <p:nvPr/>
        </p:nvCxnSpPr>
        <p:spPr>
          <a:xfrm flipV="1">
            <a:off x="10513623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704B123-DDFC-90EC-F4C6-262DF07790ED}"/>
              </a:ext>
            </a:extLst>
          </p:cNvPr>
          <p:cNvCxnSpPr>
            <a:cxnSpLocks/>
            <a:stCxn id="183" idx="6"/>
            <a:endCxn id="184" idx="2"/>
          </p:cNvCxnSpPr>
          <p:nvPr/>
        </p:nvCxnSpPr>
        <p:spPr>
          <a:xfrm>
            <a:off x="10458176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31404C7-7E88-178D-49BE-5833E181D42F}"/>
              </a:ext>
            </a:extLst>
          </p:cNvPr>
          <p:cNvCxnSpPr>
            <a:cxnSpLocks/>
            <a:stCxn id="183" idx="6"/>
            <a:endCxn id="185" idx="2"/>
          </p:cNvCxnSpPr>
          <p:nvPr/>
        </p:nvCxnSpPr>
        <p:spPr>
          <a:xfrm>
            <a:off x="10458176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E9F2BAB-67C3-B80E-0428-118EA525F518}"/>
              </a:ext>
            </a:extLst>
          </p:cNvPr>
          <p:cNvCxnSpPr>
            <a:cxnSpLocks/>
            <a:stCxn id="178" idx="6"/>
            <a:endCxn id="185" idx="2"/>
          </p:cNvCxnSpPr>
          <p:nvPr/>
        </p:nvCxnSpPr>
        <p:spPr>
          <a:xfrm flipV="1">
            <a:off x="10487321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2AF5F13-1B14-67EE-D026-5E84C8DFD8B9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10527096" y="3411455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ECB5B5-677B-11D8-5CBE-797826BCABE5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0487321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D54ABC2-A2CB-B440-276F-F8938C0E211F}"/>
              </a:ext>
            </a:extLst>
          </p:cNvPr>
          <p:cNvCxnSpPr>
            <a:cxnSpLocks/>
            <a:stCxn id="173" idx="6"/>
            <a:endCxn id="187" idx="2"/>
          </p:cNvCxnSpPr>
          <p:nvPr/>
        </p:nvCxnSpPr>
        <p:spPr>
          <a:xfrm>
            <a:off x="10513623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82DF304-9BCA-0D97-5EE9-4B2F2F00A397}"/>
              </a:ext>
            </a:extLst>
          </p:cNvPr>
          <p:cNvCxnSpPr>
            <a:cxnSpLocks/>
            <a:stCxn id="172" idx="6"/>
            <a:endCxn id="187" idx="2"/>
          </p:cNvCxnSpPr>
          <p:nvPr/>
        </p:nvCxnSpPr>
        <p:spPr>
          <a:xfrm>
            <a:off x="10507361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03CEF81-B51B-805D-BB16-EC1148A831DE}"/>
              </a:ext>
            </a:extLst>
          </p:cNvPr>
          <p:cNvCxnSpPr>
            <a:cxnSpLocks/>
            <a:stCxn id="181" idx="6"/>
            <a:endCxn id="188" idx="2"/>
          </p:cNvCxnSpPr>
          <p:nvPr/>
        </p:nvCxnSpPr>
        <p:spPr>
          <a:xfrm flipV="1">
            <a:off x="10493583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017C79F-B394-172F-B058-20C7E01747F1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>
            <a:off x="10487321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28232B0-E499-3739-1213-511D3653724A}"/>
              </a:ext>
            </a:extLst>
          </p:cNvPr>
          <p:cNvCxnSpPr>
            <a:cxnSpLocks/>
            <a:stCxn id="173" idx="6"/>
            <a:endCxn id="188" idx="2"/>
          </p:cNvCxnSpPr>
          <p:nvPr/>
        </p:nvCxnSpPr>
        <p:spPr>
          <a:xfrm>
            <a:off x="10513623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75830E-F4B9-D36A-6E60-260DFC61B75C}"/>
              </a:ext>
            </a:extLst>
          </p:cNvPr>
          <p:cNvCxnSpPr>
            <a:cxnSpLocks/>
            <a:stCxn id="212" idx="6"/>
            <a:endCxn id="188" idx="2"/>
          </p:cNvCxnSpPr>
          <p:nvPr/>
        </p:nvCxnSpPr>
        <p:spPr>
          <a:xfrm flipV="1">
            <a:off x="10518631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CF8C69E-1D20-DDB3-019D-DCB12D392651}"/>
              </a:ext>
            </a:extLst>
          </p:cNvPr>
          <p:cNvCxnSpPr>
            <a:cxnSpLocks/>
            <a:stCxn id="172" idx="6"/>
            <a:endCxn id="184" idx="2"/>
          </p:cNvCxnSpPr>
          <p:nvPr/>
        </p:nvCxnSpPr>
        <p:spPr>
          <a:xfrm flipV="1">
            <a:off x="10507361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553BA7C-51C7-88FD-332C-62F44DEF36AB}"/>
              </a:ext>
            </a:extLst>
          </p:cNvPr>
          <p:cNvSpPr/>
          <p:nvPr/>
        </p:nvSpPr>
        <p:spPr>
          <a:xfrm>
            <a:off x="10101835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/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blipFill>
                <a:blip r:embed="rId4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/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blipFill>
                <a:blip r:embed="rId4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/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blipFill>
                <a:blip r:embed="rId4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/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blipFill>
                <a:blip r:embed="rId50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/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blipFill>
                <a:blip r:embed="rId51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/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blipFill>
                <a:blip r:embed="rId5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/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blipFill>
                <a:blip r:embed="rId5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/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blipFill>
                <a:blip r:embed="rId54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/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blipFill>
                <a:blip r:embed="rId55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/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blipFill>
                <a:blip r:embed="rId56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/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blipFill>
                <a:blip r:embed="rId57"/>
                <a:stretch>
                  <a:fillRect r="-372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/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blipFill>
                <a:blip r:embed="rId5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/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blipFill>
                <a:blip r:embed="rId5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/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blipFill>
                <a:blip r:embed="rId60"/>
                <a:stretch>
                  <a:fillRect r="-94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/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𝑐𝑜𝑛𝑣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blipFill>
                <a:blip r:embed="rId61"/>
                <a:stretch>
                  <a:fillRect l="-24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/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B16C03-7000-A693-A7D9-1D1DE8E15074}"/>
              </a:ext>
            </a:extLst>
          </p:cNvPr>
          <p:cNvSpPr txBox="1"/>
          <p:nvPr/>
        </p:nvSpPr>
        <p:spPr>
          <a:xfrm>
            <a:off x="6552267" y="5464470"/>
            <a:ext cx="369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visually understandable </a:t>
            </a:r>
          </a:p>
          <a:p>
            <a:r>
              <a:rPr lang="en-US" dirty="0"/>
              <a:t>Fewer weight due to weight sharing</a:t>
            </a:r>
          </a:p>
          <a:p>
            <a:r>
              <a:rPr lang="en-US" dirty="0"/>
              <a:t>Localized impact from input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DDC03-BB1E-8E3F-A9DF-2E5D242ED7E2}"/>
              </a:ext>
            </a:extLst>
          </p:cNvPr>
          <p:cNvSpPr txBox="1"/>
          <p:nvPr/>
        </p:nvSpPr>
        <p:spPr>
          <a:xfrm>
            <a:off x="3706636" y="5475852"/>
            <a:ext cx="369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understand</a:t>
            </a:r>
          </a:p>
          <a:p>
            <a:r>
              <a:rPr lang="en-US" dirty="0"/>
              <a:t>More weight parameter</a:t>
            </a:r>
          </a:p>
          <a:p>
            <a:r>
              <a:rPr lang="en-US" dirty="0"/>
              <a:t>Global impact from input </a:t>
            </a:r>
          </a:p>
        </p:txBody>
      </p:sp>
    </p:spTree>
    <p:extLst>
      <p:ext uri="{BB962C8B-B14F-4D97-AF65-F5344CB8AC3E}">
        <p14:creationId xmlns:p14="http://schemas.microsoft.com/office/powerpoint/2010/main" val="113565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Basics of Logistic Regression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Sum of 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Geometric Interpretation of a Logistic Regression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Goal of an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Logistic Regression vs. Neural Network: One-layer, Two layer, hidden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Back-propagation of error vs. the Forward Activation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Application of Convolutional Neural Network (CNN) in Computer Vision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 vs. Neural Network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CNN’s back-propagation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blipFill>
                <a:blip r:embed="rId3"/>
                <a:stretch>
                  <a:fillRect l="-485" t="-761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E8401-AEE1-8430-E9A7-3D78B6C0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3EDE5-8A26-84DD-2209-BC8D70AF3655}"/>
              </a:ext>
            </a:extLst>
          </p:cNvPr>
          <p:cNvSpPr/>
          <p:nvPr/>
        </p:nvSpPr>
        <p:spPr>
          <a:xfrm>
            <a:off x="7824172" y="2015843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AD9DA1-3380-652B-B81C-B825BC18C80C}"/>
              </a:ext>
            </a:extLst>
          </p:cNvPr>
          <p:cNvSpPr/>
          <p:nvPr/>
        </p:nvSpPr>
        <p:spPr>
          <a:xfrm>
            <a:off x="7824172" y="262557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539403-A922-AF30-A34F-708696C4A885}"/>
              </a:ext>
            </a:extLst>
          </p:cNvPr>
          <p:cNvSpPr/>
          <p:nvPr/>
        </p:nvSpPr>
        <p:spPr>
          <a:xfrm>
            <a:off x="7830433" y="323925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DDBE24-531B-2B22-119B-F5892F4810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240968" y="2228300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363C42-FA14-633C-081A-DCC397E532CA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247230" y="2838036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0F226DC-F6CA-12FA-8B37-D4A8D49FDC16}"/>
              </a:ext>
            </a:extLst>
          </p:cNvPr>
          <p:cNvSpPr/>
          <p:nvPr/>
        </p:nvSpPr>
        <p:spPr>
          <a:xfrm>
            <a:off x="7804132" y="382110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1D1A51-8ABA-D6E4-3961-053781190225}"/>
              </a:ext>
            </a:extLst>
          </p:cNvPr>
          <p:cNvSpPr/>
          <p:nvPr/>
        </p:nvSpPr>
        <p:spPr>
          <a:xfrm>
            <a:off x="7804132" y="443084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B081C9-1947-8EED-A296-B3F452C38EBA}"/>
              </a:ext>
            </a:extLst>
          </p:cNvPr>
          <p:cNvSpPr/>
          <p:nvPr/>
        </p:nvSpPr>
        <p:spPr>
          <a:xfrm>
            <a:off x="7810394" y="504451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3B59AE-9761-71F5-1CA4-FBEDFB2AD348}"/>
              </a:ext>
            </a:extLst>
          </p:cNvPr>
          <p:cNvSpPr/>
          <p:nvPr/>
        </p:nvSpPr>
        <p:spPr>
          <a:xfrm>
            <a:off x="7774987" y="79714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CADF-A27B-FDDC-DE55-1D0064EFBC1D}"/>
              </a:ext>
            </a:extLst>
          </p:cNvPr>
          <p:cNvSpPr/>
          <p:nvPr/>
        </p:nvSpPr>
        <p:spPr>
          <a:xfrm>
            <a:off x="7774987" y="140688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EB82A-94B4-9B7A-5045-029D845F4B57}"/>
              </a:ext>
            </a:extLst>
          </p:cNvPr>
          <p:cNvSpPr/>
          <p:nvPr/>
        </p:nvSpPr>
        <p:spPr>
          <a:xfrm>
            <a:off x="8918990" y="202130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F5CA7F-D4E9-0FDF-FA56-456203D48A92}"/>
              </a:ext>
            </a:extLst>
          </p:cNvPr>
          <p:cNvSpPr/>
          <p:nvPr/>
        </p:nvSpPr>
        <p:spPr>
          <a:xfrm>
            <a:off x="8918990" y="263104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3231EC-2134-DD19-83ED-172FDA8B9150}"/>
              </a:ext>
            </a:extLst>
          </p:cNvPr>
          <p:cNvSpPr/>
          <p:nvPr/>
        </p:nvSpPr>
        <p:spPr>
          <a:xfrm>
            <a:off x="8925252" y="324471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F986A4-C041-212C-173F-F5A28EA72D95}"/>
              </a:ext>
            </a:extLst>
          </p:cNvPr>
          <p:cNvSpPr/>
          <p:nvPr/>
        </p:nvSpPr>
        <p:spPr>
          <a:xfrm>
            <a:off x="8898950" y="382657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124D6-5419-BC97-91B3-D144924211FB}"/>
              </a:ext>
            </a:extLst>
          </p:cNvPr>
          <p:cNvCxnSpPr>
            <a:cxnSpLocks noChangeAspect="1"/>
            <a:stCxn id="16" idx="6"/>
          </p:cNvCxnSpPr>
          <p:nvPr/>
        </p:nvCxnSpPr>
        <p:spPr>
          <a:xfrm>
            <a:off x="8191783" y="1009606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FFE5E-FCF4-665D-B402-67FB26E156F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8247230" y="2233764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86AED-C3F2-1B93-DBF1-B3A115B3269B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8191783" y="1619342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2792-DB1A-E631-04F2-3BF787F6EED1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8191783" y="1619342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82D59-030E-1B3D-2C21-460CFEC1899A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flipV="1">
            <a:off x="8220928" y="2843499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2F5940-D1AE-2FE5-3342-B99AECABEB1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260703" y="3457172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A43C7B-B45C-44FC-F36D-5A9C77C2F46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8220928" y="3457172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A3473C-0460-811C-6D57-EBC4C6AB4114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8247230" y="345170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82CE5E-826A-45C7-07B3-AA7F9DBBB695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8240968" y="2838036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792F66-720F-76D4-597C-3B7E7311DA2E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8227190" y="4039029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9BE5C6-0254-54B7-9522-C4C5235A074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8220928" y="4033565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099854-80E0-6BF7-319F-1AA25C3C456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8247230" y="3451708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31520-85DF-73A4-F051-B2B79D7045F3}"/>
              </a:ext>
            </a:extLst>
          </p:cNvPr>
          <p:cNvCxnSpPr>
            <a:cxnSpLocks/>
            <a:stCxn id="41" idx="6"/>
            <a:endCxn id="21" idx="2"/>
          </p:cNvCxnSpPr>
          <p:nvPr/>
        </p:nvCxnSpPr>
        <p:spPr>
          <a:xfrm flipV="1">
            <a:off x="8252238" y="4039029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2EC22-8836-9D6C-19D3-30E3626878F3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 flipV="1">
            <a:off x="8240968" y="2233764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BE4983D-31BC-D35A-E06B-8D7F587C2E0A}"/>
              </a:ext>
            </a:extLst>
          </p:cNvPr>
          <p:cNvSpPr/>
          <p:nvPr/>
        </p:nvSpPr>
        <p:spPr>
          <a:xfrm>
            <a:off x="7835442" y="568741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/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/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/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/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/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/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/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/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3953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/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/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/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720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/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/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6C2F80A7-B9A1-436D-3CDB-C4E40302D541}"/>
              </a:ext>
            </a:extLst>
          </p:cNvPr>
          <p:cNvSpPr/>
          <p:nvPr/>
        </p:nvSpPr>
        <p:spPr>
          <a:xfrm>
            <a:off x="9685346" y="26462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4DCA4F-BE91-9E0D-97D0-3385024717B6}"/>
              </a:ext>
            </a:extLst>
          </p:cNvPr>
          <p:cNvSpPr/>
          <p:nvPr/>
        </p:nvSpPr>
        <p:spPr>
          <a:xfrm>
            <a:off x="10479096" y="263994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45BBF00-6DA7-1F32-5537-66D406D2BB0E}"/>
              </a:ext>
            </a:extLst>
          </p:cNvPr>
          <p:cNvCxnSpPr>
            <a:cxnSpLocks noChangeAspect="1"/>
            <a:stCxn id="18" idx="6"/>
            <a:endCxn id="79" idx="2"/>
          </p:cNvCxnSpPr>
          <p:nvPr/>
        </p:nvCxnSpPr>
        <p:spPr>
          <a:xfrm>
            <a:off x="9335786" y="2233764"/>
            <a:ext cx="349560" cy="624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5D26C8-7179-D249-065D-D317E20D7E95}"/>
              </a:ext>
            </a:extLst>
          </p:cNvPr>
          <p:cNvCxnSpPr>
            <a:cxnSpLocks noChangeAspect="1"/>
            <a:stCxn id="19" idx="6"/>
            <a:endCxn id="79" idx="2"/>
          </p:cNvCxnSpPr>
          <p:nvPr/>
        </p:nvCxnSpPr>
        <p:spPr>
          <a:xfrm>
            <a:off x="9335786" y="2843499"/>
            <a:ext cx="349560" cy="15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8456B66-5C95-340C-E70F-6BE93406CF40}"/>
              </a:ext>
            </a:extLst>
          </p:cNvPr>
          <p:cNvCxnSpPr>
            <a:cxnSpLocks noChangeAspect="1"/>
            <a:stCxn id="20" idx="6"/>
            <a:endCxn id="79" idx="2"/>
          </p:cNvCxnSpPr>
          <p:nvPr/>
        </p:nvCxnSpPr>
        <p:spPr>
          <a:xfrm flipV="1">
            <a:off x="9342048" y="2858748"/>
            <a:ext cx="343298" cy="598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F99213-88EA-1138-088F-8C9797FA344F}"/>
              </a:ext>
            </a:extLst>
          </p:cNvPr>
          <p:cNvCxnSpPr>
            <a:cxnSpLocks noChangeAspect="1"/>
            <a:stCxn id="21" idx="6"/>
            <a:endCxn id="79" idx="2"/>
          </p:cNvCxnSpPr>
          <p:nvPr/>
        </p:nvCxnSpPr>
        <p:spPr>
          <a:xfrm flipV="1">
            <a:off x="9315746" y="2858748"/>
            <a:ext cx="369600" cy="1180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5724AA-2DC4-1482-0E63-0CB1AFCE39E7}"/>
              </a:ext>
            </a:extLst>
          </p:cNvPr>
          <p:cNvCxnSpPr>
            <a:cxnSpLocks noChangeAspect="1"/>
            <a:stCxn id="79" idx="6"/>
            <a:endCxn id="80" idx="2"/>
          </p:cNvCxnSpPr>
          <p:nvPr/>
        </p:nvCxnSpPr>
        <p:spPr>
          <a:xfrm flipV="1">
            <a:off x="10102142" y="2852398"/>
            <a:ext cx="376954" cy="6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/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blipFill>
                <a:blip r:embed="rId20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/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/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/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blipFill>
                <a:blip r:embed="rId2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1720E3CA-639B-F7EA-7DF2-6A694C6FF537}"/>
              </a:ext>
            </a:extLst>
          </p:cNvPr>
          <p:cNvSpPr txBox="1"/>
          <p:nvPr/>
        </p:nvSpPr>
        <p:spPr>
          <a:xfrm>
            <a:off x="1712777" y="3497040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adjustment is:  </a:t>
            </a:r>
          </a:p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DAE84B1-1AAB-2689-2102-8D384C6B2FCD}"/>
              </a:ext>
            </a:extLst>
          </p:cNvPr>
          <p:cNvSpPr txBox="1"/>
          <p:nvPr/>
        </p:nvSpPr>
        <p:spPr>
          <a:xfrm>
            <a:off x="1780095" y="4566898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chain rule of partial derivation: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23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EF9-C894-10C0-4503-BDE7B27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/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/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/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/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/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/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/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/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99" r="-300000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99" r="-196026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99" r="-98658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99" r="-1379" b="-3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1099" r="-300000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1099" r="-196026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1099" r="-98658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1099" r="-1379" b="-2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201099" r="-300000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201099" r="-196026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201099" r="-98658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201099" r="-1379" b="-1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301099" r="-300000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301099" r="-196026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301099" r="-98658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301099" r="-1379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471" r="-93976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471" r="-2632" b="-1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02985" r="-9397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02985" r="-2632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85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493" r="-92771" b="-1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493" r="-2667" b="-1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00000" r="-92771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00000" r="-2667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/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5FFD99-C28A-6E51-23D5-D7A698FC6896}"/>
              </a:ext>
            </a:extLst>
          </p:cNvPr>
          <p:cNvSpPr txBox="1"/>
          <p:nvPr/>
        </p:nvSpPr>
        <p:spPr>
          <a:xfrm>
            <a:off x="7307460" y="4537902"/>
            <a:ext cx="30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247DF-ACB3-8099-5CCA-BCBC5D972114}"/>
              </a:ext>
            </a:extLst>
          </p:cNvPr>
          <p:cNvSpPr txBox="1"/>
          <p:nvPr/>
        </p:nvSpPr>
        <p:spPr>
          <a:xfrm>
            <a:off x="7850619" y="4599457"/>
            <a:ext cx="111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Conv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4A0EFE33-E31A-43C5-D365-AC0659D95368}"/>
              </a:ext>
            </a:extLst>
          </p:cNvPr>
          <p:cNvSpPr/>
          <p:nvPr/>
        </p:nvSpPr>
        <p:spPr>
          <a:xfrm>
            <a:off x="8531644" y="4188126"/>
            <a:ext cx="3091611" cy="1062034"/>
          </a:xfrm>
          <a:prstGeom prst="bracketPair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/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sz="1600" dirty="0"/>
                  <a:t>Conv</a:t>
                </a:r>
                <a:r>
                  <a:rPr lang="en-US" dirty="0"/>
                  <a:t> (X*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AF1EB-802F-82C8-D3E9-E8385E27CA07}"/>
                  </a:ext>
                </a:extLst>
              </p:cNvPr>
              <p:cNvSpPr txBox="1"/>
              <p:nvPr/>
            </p:nvSpPr>
            <p:spPr>
              <a:xfrm>
                <a:off x="6778529" y="5990024"/>
                <a:ext cx="2904664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AF1EB-802F-82C8-D3E9-E8385E27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29" y="5990024"/>
                <a:ext cx="2904664" cy="6656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8C8C411-CEFF-CEA9-F60D-46740A07AD68}"/>
              </a:ext>
            </a:extLst>
          </p:cNvPr>
          <p:cNvSpPr txBox="1"/>
          <p:nvPr/>
        </p:nvSpPr>
        <p:spPr>
          <a:xfrm>
            <a:off x="927891" y="800213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function of forward pass</a:t>
            </a:r>
          </a:p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9D2CA-871F-AD18-1B43-F0311B5FE967}"/>
              </a:ext>
            </a:extLst>
          </p:cNvPr>
          <p:cNvCxnSpPr>
            <a:cxnSpLocks/>
          </p:cNvCxnSpPr>
          <p:nvPr/>
        </p:nvCxnSpPr>
        <p:spPr>
          <a:xfrm>
            <a:off x="5245100" y="1948149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C5BF89-0438-7AB1-7854-BD6AB5A2E2D9}"/>
              </a:ext>
            </a:extLst>
          </p:cNvPr>
          <p:cNvSpPr txBox="1"/>
          <p:nvPr/>
        </p:nvSpPr>
        <p:spPr>
          <a:xfrm>
            <a:off x="6826765" y="77985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gradient w.r.t the filter 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680AD-7B02-E54A-AD35-B5D4E586AEBF}"/>
              </a:ext>
            </a:extLst>
          </p:cNvPr>
          <p:cNvSpPr txBox="1"/>
          <p:nvPr/>
        </p:nvSpPr>
        <p:spPr>
          <a:xfrm>
            <a:off x="991957" y="295170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gradient w.r.t the filter 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D64D4-A0CE-95B3-0E44-DE029181FC2E}"/>
              </a:ext>
            </a:extLst>
          </p:cNvPr>
          <p:cNvCxnSpPr>
            <a:cxnSpLocks/>
          </p:cNvCxnSpPr>
          <p:nvPr/>
        </p:nvCxnSpPr>
        <p:spPr>
          <a:xfrm flipV="1">
            <a:off x="5337759" y="4692390"/>
            <a:ext cx="876005" cy="10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6C2FA3-6057-068E-A614-B68E05D0954C}"/>
              </a:ext>
            </a:extLst>
          </p:cNvPr>
          <p:cNvSpPr txBox="1"/>
          <p:nvPr/>
        </p:nvSpPr>
        <p:spPr>
          <a:xfrm>
            <a:off x="6304730" y="3818476"/>
            <a:ext cx="361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Convolution operator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5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6F3C1-4C6D-9999-5625-58580EFB7420}"/>
              </a:ext>
            </a:extLst>
          </p:cNvPr>
          <p:cNvSpPr txBox="1"/>
          <p:nvPr/>
        </p:nvSpPr>
        <p:spPr>
          <a:xfrm>
            <a:off x="4747572" y="2791025"/>
            <a:ext cx="2343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Thanks!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43C78-68C2-EB71-4166-0BF9572E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4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Basics of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Binary Classification:  </a:t>
                </a:r>
                <a:r>
                  <a:rPr lang="en-US" kern="1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∈{ 0, 1 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 the probability of being in a particular class: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Could fit a linear model: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the sigmoid function to force the output to lie in [0,1] range:</a:t>
                </a:r>
              </a:p>
              <a:p>
                <a:endParaRPr lang="en-US" dirty="0"/>
              </a:p>
              <a:p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sz="20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𝑐𝑡𝑖𝑣𝑎𝑡𝑖𝑜𝑛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blipFill>
                <a:blip r:embed="rId3"/>
                <a:stretch>
                  <a:fillRect l="-554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E8401-AEE1-8430-E9A7-3D78B6C0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7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04E1-F562-4CA2-FFCA-7BFDE097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/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	</a:t>
                </a:r>
                <a:r>
                  <a:rPr lang="en-US" b="1" dirty="0"/>
                  <a:t> 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from Geometry (the Sum of Vectors)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C369-6F8F-C774-C116-E51CA9E2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C1ABF9-421D-CE70-8AA7-5322AB039F4F}"/>
              </a:ext>
            </a:extLst>
          </p:cNvPr>
          <p:cNvCxnSpPr>
            <a:cxnSpLocks/>
          </p:cNvCxnSpPr>
          <p:nvPr/>
        </p:nvCxnSpPr>
        <p:spPr>
          <a:xfrm>
            <a:off x="1144135" y="359505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807C4-F7EA-80D5-AD16-3FE92DAC7A81}"/>
              </a:ext>
            </a:extLst>
          </p:cNvPr>
          <p:cNvCxnSpPr>
            <a:cxnSpLocks/>
          </p:cNvCxnSpPr>
          <p:nvPr/>
        </p:nvCxnSpPr>
        <p:spPr>
          <a:xfrm flipV="1">
            <a:off x="3652613" y="2308796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164FA-D602-DACB-1312-98843E386D45}"/>
              </a:ext>
            </a:extLst>
          </p:cNvPr>
          <p:cNvCxnSpPr>
            <a:cxnSpLocks/>
          </p:cNvCxnSpPr>
          <p:nvPr/>
        </p:nvCxnSpPr>
        <p:spPr>
          <a:xfrm flipV="1">
            <a:off x="1163186" y="2333644"/>
            <a:ext cx="2465565" cy="1251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/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C4D7A-5165-1EC0-01EF-CA5F64022E1C}"/>
              </a:ext>
            </a:extLst>
          </p:cNvPr>
          <p:cNvCxnSpPr>
            <a:cxnSpLocks/>
          </p:cNvCxnSpPr>
          <p:nvPr/>
        </p:nvCxnSpPr>
        <p:spPr>
          <a:xfrm>
            <a:off x="1141394" y="359505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/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6EDA61-8C57-DFC2-1082-E272EB99EB9E}"/>
              </a:ext>
            </a:extLst>
          </p:cNvPr>
          <p:cNvCxnSpPr>
            <a:cxnSpLocks/>
          </p:cNvCxnSpPr>
          <p:nvPr/>
        </p:nvCxnSpPr>
        <p:spPr>
          <a:xfrm flipH="1" flipV="1">
            <a:off x="1119949" y="125970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/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/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/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C89B5A-487F-168D-469C-997967CE0CE0}"/>
              </a:ext>
            </a:extLst>
          </p:cNvPr>
          <p:cNvCxnSpPr>
            <a:cxnSpLocks/>
          </p:cNvCxnSpPr>
          <p:nvPr/>
        </p:nvCxnSpPr>
        <p:spPr>
          <a:xfrm>
            <a:off x="1133095" y="2329000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D0D8AB-E599-7512-C49A-98FB6BB993DD}"/>
              </a:ext>
            </a:extLst>
          </p:cNvPr>
          <p:cNvCxnSpPr>
            <a:cxnSpLocks/>
          </p:cNvCxnSpPr>
          <p:nvPr/>
        </p:nvCxnSpPr>
        <p:spPr>
          <a:xfrm>
            <a:off x="7084130" y="360760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44EF5D-652A-B948-076A-A2729E410BA7}"/>
              </a:ext>
            </a:extLst>
          </p:cNvPr>
          <p:cNvCxnSpPr>
            <a:cxnSpLocks/>
          </p:cNvCxnSpPr>
          <p:nvPr/>
        </p:nvCxnSpPr>
        <p:spPr>
          <a:xfrm flipV="1">
            <a:off x="9592608" y="2783929"/>
            <a:ext cx="1025190" cy="803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C6C107-EFA4-7CB6-FDAF-E9C088F7029A}"/>
              </a:ext>
            </a:extLst>
          </p:cNvPr>
          <p:cNvCxnSpPr>
            <a:cxnSpLocks/>
          </p:cNvCxnSpPr>
          <p:nvPr/>
        </p:nvCxnSpPr>
        <p:spPr>
          <a:xfrm flipV="1">
            <a:off x="7106222" y="1538752"/>
            <a:ext cx="3483673" cy="2036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6521-D217-E36A-8193-E3CF1BA6BEF9}"/>
              </a:ext>
            </a:extLst>
          </p:cNvPr>
          <p:cNvCxnSpPr>
            <a:cxnSpLocks/>
          </p:cNvCxnSpPr>
          <p:nvPr/>
        </p:nvCxnSpPr>
        <p:spPr>
          <a:xfrm>
            <a:off x="7081389" y="360760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/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AA64B9-FA92-1800-084C-EEB3E830D083}"/>
              </a:ext>
            </a:extLst>
          </p:cNvPr>
          <p:cNvCxnSpPr>
            <a:cxnSpLocks/>
          </p:cNvCxnSpPr>
          <p:nvPr/>
        </p:nvCxnSpPr>
        <p:spPr>
          <a:xfrm flipH="1" flipV="1">
            <a:off x="7059944" y="127225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/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2AB310-DFCA-C5C8-E15D-47708138B940}"/>
              </a:ext>
            </a:extLst>
          </p:cNvPr>
          <p:cNvCxnSpPr>
            <a:cxnSpLocks/>
          </p:cNvCxnSpPr>
          <p:nvPr/>
        </p:nvCxnSpPr>
        <p:spPr>
          <a:xfrm flipV="1">
            <a:off x="7106790" y="2211481"/>
            <a:ext cx="1616735" cy="136351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/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058A9-6E3A-3D66-2942-05279F8DD3DA}"/>
              </a:ext>
            </a:extLst>
          </p:cNvPr>
          <p:cNvCxnSpPr>
            <a:cxnSpLocks/>
          </p:cNvCxnSpPr>
          <p:nvPr/>
        </p:nvCxnSpPr>
        <p:spPr>
          <a:xfrm flipV="1">
            <a:off x="10603846" y="1531225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05F74E-B358-71C6-1627-08338F9CF639}"/>
              </a:ext>
            </a:extLst>
          </p:cNvPr>
          <p:cNvCxnSpPr>
            <a:cxnSpLocks/>
          </p:cNvCxnSpPr>
          <p:nvPr/>
        </p:nvCxnSpPr>
        <p:spPr>
          <a:xfrm>
            <a:off x="8085105" y="2771379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2E6F63-1EDF-36D2-532C-70C5A5F44FEE}"/>
              </a:ext>
            </a:extLst>
          </p:cNvPr>
          <p:cNvCxnSpPr>
            <a:cxnSpLocks/>
          </p:cNvCxnSpPr>
          <p:nvPr/>
        </p:nvCxnSpPr>
        <p:spPr>
          <a:xfrm flipV="1">
            <a:off x="7106222" y="2797428"/>
            <a:ext cx="3464653" cy="78757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/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/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/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/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/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/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/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/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/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/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blipFill>
                <a:blip r:embed="rId21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/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blipFill>
                <a:blip r:embed="rId22"/>
                <a:stretch>
                  <a:fillRect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/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/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blipFill>
                <a:blip r:embed="rId24"/>
                <a:stretch>
                  <a:fillRect t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/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/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blipFill>
                <a:blip r:embed="rId26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/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/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into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single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vector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deterministic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maganitude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/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think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as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tranforming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multiple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vecto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rs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blipFill>
                <a:blip r:embed="rId29"/>
                <a:stretch>
                  <a:fillRect l="-470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3" name="TextBox 2062">
            <a:extLst>
              <a:ext uri="{FF2B5EF4-FFF2-40B4-BE49-F238E27FC236}">
                <a16:creationId xmlns:a16="http://schemas.microsoft.com/office/drawing/2014/main" id="{E5D8C14D-7D2A-4DA5-9FE0-A976CA45D838}"/>
              </a:ext>
            </a:extLst>
          </p:cNvPr>
          <p:cNvSpPr txBox="1"/>
          <p:nvPr/>
        </p:nvSpPr>
        <p:spPr>
          <a:xfrm>
            <a:off x="1344045" y="876563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B3CFB537-C1FB-6BED-3A6B-388D1D4ADD05}"/>
              </a:ext>
            </a:extLst>
          </p:cNvPr>
          <p:cNvSpPr txBox="1"/>
          <p:nvPr/>
        </p:nvSpPr>
        <p:spPr>
          <a:xfrm>
            <a:off x="7682470" y="890586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3D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/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/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0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EC9-3DD8-D26F-79BD-A001E306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/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en-US" b="1" dirty="0"/>
                  <a:t>Understanding the linear model shape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geometry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928E-E998-0299-B273-BAAF4BE3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4973"/>
            <a:ext cx="2743200" cy="365125"/>
          </a:xfrm>
        </p:spPr>
        <p:txBody>
          <a:bodyPr/>
          <a:lstStyle/>
          <a:p>
            <a:fld id="{FAE373CD-CB57-46AC-8AE7-8D21D80390A1}" type="slidenum">
              <a:rPr lang="en-US" smtClean="0"/>
              <a:t>5</a:t>
            </a:fld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2A00C98-EC7E-54CE-0983-D6F8F42C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608787" y="2881334"/>
            <a:ext cx="251493" cy="2095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31AD99-6807-D7AE-F393-E54B93C5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253807" y="2776548"/>
            <a:ext cx="251493" cy="209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5E0B6E-278B-A24C-3437-0585B593CC06}"/>
              </a:ext>
            </a:extLst>
          </p:cNvPr>
          <p:cNvSpPr txBox="1"/>
          <p:nvPr/>
        </p:nvSpPr>
        <p:spPr>
          <a:xfrm>
            <a:off x="1860391" y="931415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defines a line in a two-dimension space vs a hyper-plane in a three-dimension space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/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/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4EAAC2-7579-8179-7485-05CEEE7E1DF4}"/>
              </a:ext>
            </a:extLst>
          </p:cNvPr>
          <p:cNvCxnSpPr>
            <a:cxnSpLocks/>
          </p:cNvCxnSpPr>
          <p:nvPr/>
        </p:nvCxnSpPr>
        <p:spPr>
          <a:xfrm>
            <a:off x="5761413" y="1705598"/>
            <a:ext cx="20262" cy="4678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/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DDF1A46D-BEF9-2A92-68D7-AB464AE3C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561" y="4115310"/>
            <a:ext cx="185739" cy="190501"/>
          </a:xfrm>
          <a:prstGeom prst="rect">
            <a:avLst/>
          </a:prstGeom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EBEA4967-DF75-2DD8-3F1F-115355EACEF8}"/>
              </a:ext>
            </a:extLst>
          </p:cNvPr>
          <p:cNvGrpSpPr/>
          <p:nvPr/>
        </p:nvGrpSpPr>
        <p:grpSpPr>
          <a:xfrm>
            <a:off x="566569" y="3034532"/>
            <a:ext cx="4318823" cy="3840603"/>
            <a:chOff x="566569" y="3034532"/>
            <a:chExt cx="4318823" cy="384060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D9A9AE-21DA-8BD6-7BA0-B7845E038FFD}"/>
                </a:ext>
              </a:extLst>
            </p:cNvPr>
            <p:cNvGrpSpPr/>
            <p:nvPr/>
          </p:nvGrpSpPr>
          <p:grpSpPr>
            <a:xfrm>
              <a:off x="566569" y="3034532"/>
              <a:ext cx="4318823" cy="3840603"/>
              <a:chOff x="801564" y="2160613"/>
              <a:chExt cx="4348285" cy="401747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C69DDEE-5970-169E-0F32-AEB31442DBEF}"/>
                  </a:ext>
                </a:extLst>
              </p:cNvPr>
              <p:cNvGrpSpPr/>
              <p:nvPr/>
            </p:nvGrpSpPr>
            <p:grpSpPr>
              <a:xfrm>
                <a:off x="801564" y="2160613"/>
                <a:ext cx="4348285" cy="4017477"/>
                <a:chOff x="801564" y="2160613"/>
                <a:chExt cx="4348285" cy="401747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11FD692-DD21-060A-553D-58D71B0C97DF}"/>
                    </a:ext>
                  </a:extLst>
                </p:cNvPr>
                <p:cNvGrpSpPr/>
                <p:nvPr/>
              </p:nvGrpSpPr>
              <p:grpSpPr>
                <a:xfrm>
                  <a:off x="801564" y="2160613"/>
                  <a:ext cx="4348285" cy="4017477"/>
                  <a:chOff x="801564" y="2160613"/>
                  <a:chExt cx="4348285" cy="4017477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7AB90402-2337-87EA-28C3-EBB7F48D68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34847" y="2381327"/>
                    <a:ext cx="3915002" cy="3796763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F12124C-67F4-F8E0-57ED-BFAD10A84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801564" y="2160613"/>
                    <a:ext cx="1522535" cy="5972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C0E224B-CA5E-7943-5099-959ACA16A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975352" y="4897871"/>
                  <a:ext cx="339207" cy="59728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63DD71-7DA2-6BB5-0698-EF6A97D35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2448628" y="5446098"/>
                <a:ext cx="608897" cy="171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/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E6E5F52-D39F-0D10-D587-E8EE3070B3F3}"/>
              </a:ext>
            </a:extLst>
          </p:cNvPr>
          <p:cNvCxnSpPr>
            <a:cxnSpLocks/>
          </p:cNvCxnSpPr>
          <p:nvPr/>
        </p:nvCxnSpPr>
        <p:spPr>
          <a:xfrm flipV="1">
            <a:off x="789932" y="1708116"/>
            <a:ext cx="10796054" cy="2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/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2" name="TextBox 2071">
            <a:extLst>
              <a:ext uri="{FF2B5EF4-FFF2-40B4-BE49-F238E27FC236}">
                <a16:creationId xmlns:a16="http://schemas.microsoft.com/office/drawing/2014/main" id="{B455F8B3-64E6-DE7E-6A2F-00A9D55178E6}"/>
              </a:ext>
            </a:extLst>
          </p:cNvPr>
          <p:cNvSpPr txBox="1"/>
          <p:nvPr/>
        </p:nvSpPr>
        <p:spPr>
          <a:xfrm>
            <a:off x="6187959" y="2343954"/>
            <a:ext cx="420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above plane is  </a:t>
            </a: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6F1A596A-9CAD-A748-828D-5303B74BC9F2}"/>
              </a:ext>
            </a:extLst>
          </p:cNvPr>
          <p:cNvSpPr txBox="1"/>
          <p:nvPr/>
        </p:nvSpPr>
        <p:spPr>
          <a:xfrm>
            <a:off x="789932" y="2312493"/>
            <a:ext cx="357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this line is  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883103A4-F338-85C4-19F7-2638D7DA979B}"/>
              </a:ext>
            </a:extLst>
          </p:cNvPr>
          <p:cNvSpPr txBox="1"/>
          <p:nvPr/>
        </p:nvSpPr>
        <p:spPr>
          <a:xfrm>
            <a:off x="791256" y="1287541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the line/plane has the same director as the </a:t>
            </a:r>
            <a:r>
              <a:rPr lang="en-US" altLang="zh-CN" dirty="0"/>
              <a:t>sum of</a:t>
            </a:r>
            <a:r>
              <a:rPr lang="en-US" dirty="0"/>
              <a:t> vectors based on individual vectors.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/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/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A9DE65C9-E742-BECA-FCC8-75B3F5662B42}"/>
              </a:ext>
            </a:extLst>
          </p:cNvPr>
          <p:cNvGrpSpPr/>
          <p:nvPr/>
        </p:nvGrpSpPr>
        <p:grpSpPr>
          <a:xfrm>
            <a:off x="6639421" y="3289910"/>
            <a:ext cx="4457660" cy="3049849"/>
            <a:chOff x="6639421" y="3289910"/>
            <a:chExt cx="4457660" cy="3049849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1571B123-138B-0831-B90F-A0F465FF01B7}"/>
                </a:ext>
              </a:extLst>
            </p:cNvPr>
            <p:cNvGrpSpPr/>
            <p:nvPr/>
          </p:nvGrpSpPr>
          <p:grpSpPr>
            <a:xfrm>
              <a:off x="6639421" y="3289910"/>
              <a:ext cx="4457660" cy="3049849"/>
              <a:chOff x="6410327" y="2800647"/>
              <a:chExt cx="4457660" cy="3049849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D88B47AB-1113-78A3-B1A4-A44B41D69079}"/>
                  </a:ext>
                </a:extLst>
              </p:cNvPr>
              <p:cNvGrpSpPr/>
              <p:nvPr/>
            </p:nvGrpSpPr>
            <p:grpSpPr>
              <a:xfrm>
                <a:off x="6410327" y="2800647"/>
                <a:ext cx="4457660" cy="3049849"/>
                <a:chOff x="6482867" y="2827626"/>
                <a:chExt cx="4675478" cy="3067114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F3A871B-7E67-1D24-046A-60640BC95A8D}"/>
                    </a:ext>
                  </a:extLst>
                </p:cNvPr>
                <p:cNvGrpSpPr/>
                <p:nvPr/>
              </p:nvGrpSpPr>
              <p:grpSpPr>
                <a:xfrm>
                  <a:off x="6482867" y="2984943"/>
                  <a:ext cx="4489739" cy="2909797"/>
                  <a:chOff x="6482867" y="2984943"/>
                  <a:chExt cx="4489739" cy="2909797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4694E7E8-0FB0-BE02-FE79-EAE7988D99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82867" y="2984943"/>
                    <a:ext cx="4409300" cy="2909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88EDD74B-3978-683D-4ACD-167CA550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94776" y="5704239"/>
                    <a:ext cx="185739" cy="190501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68A7E6EE-42A0-E7E0-5C76-5F8ACD8F6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706428" y="5194348"/>
                    <a:ext cx="266178" cy="273002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5DE0EA73-4802-FB85-458D-50C16F54F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39994" y="3007217"/>
                    <a:ext cx="185739" cy="1905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1CCCFC-41C3-2C7A-B527-D716510CB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92167" y="5041287"/>
                  <a:ext cx="266178" cy="201432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CC76515-54D4-3653-7E51-83CC95C1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23508" y="3529429"/>
                  <a:ext cx="408680" cy="318771"/>
                </a:xfrm>
                <a:prstGeom prst="rect">
                  <a:avLst/>
                </a:prstGeom>
              </p:spPr>
            </p:pic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886A1AA9-0013-241E-865D-09B2F2992767}"/>
                    </a:ext>
                  </a:extLst>
                </p:cNvPr>
                <p:cNvGrpSpPr/>
                <p:nvPr/>
              </p:nvGrpSpPr>
              <p:grpSpPr>
                <a:xfrm>
                  <a:off x="7750147" y="2827626"/>
                  <a:ext cx="482589" cy="329836"/>
                  <a:chOff x="7750147" y="2827626"/>
                  <a:chExt cx="482589" cy="329836"/>
                </a:xfrm>
              </p:grpSpPr>
              <p:pic>
                <p:nvPicPr>
                  <p:cNvPr id="2051" name="Picture 2050">
                    <a:extLst>
                      <a:ext uri="{FF2B5EF4-FFF2-40B4-BE49-F238E27FC236}">
                        <a16:creationId xmlns:a16="http://schemas.microsoft.com/office/drawing/2014/main" id="{B6248DBD-2A88-8C45-CA46-E6774C7DD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0147" y="2827626"/>
                    <a:ext cx="289848" cy="22221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1200" dirty="0">
                          <a:latin typeface="Segoe Script" panose="030B0504020000000003" pitchFamily="66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2060" name="Picture 2059">
                <a:extLst>
                  <a:ext uri="{FF2B5EF4-FFF2-40B4-BE49-F238E27FC236}">
                    <a16:creationId xmlns:a16="http://schemas.microsoft.com/office/drawing/2014/main" id="{51E307D2-C6E1-E6B1-4873-855BF7897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38112" y="4201650"/>
                <a:ext cx="269113" cy="217854"/>
              </a:xfrm>
              <a:prstGeom prst="rect">
                <a:avLst/>
              </a:prstGeom>
            </p:spPr>
          </p:pic>
        </p:grpSp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2030D210-6753-0538-4F72-D6A2114A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68394" y="4843024"/>
              <a:ext cx="269113" cy="232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51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F23-A830-12D2-D761-95E1444F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C6B1F5-1CDF-E082-F5A8-D257C6671962}"/>
              </a:ext>
            </a:extLst>
          </p:cNvPr>
          <p:cNvSpPr txBox="1"/>
          <p:nvPr/>
        </p:nvSpPr>
        <p:spPr>
          <a:xfrm>
            <a:off x="2340699" y="393072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Geometric Interpretation of a 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1326D-2263-3CA8-ED97-6FD5F04CBC4B}"/>
              </a:ext>
            </a:extLst>
          </p:cNvPr>
          <p:cNvSpPr txBox="1"/>
          <p:nvPr/>
        </p:nvSpPr>
        <p:spPr>
          <a:xfrm>
            <a:off x="6096000" y="843679"/>
            <a:ext cx="424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hyperplane in 3D*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A93E7-0EA7-9285-3A83-03C2AD1EEB95}"/>
              </a:ext>
            </a:extLst>
          </p:cNvPr>
          <p:cNvSpPr txBox="1"/>
          <p:nvPr/>
        </p:nvSpPr>
        <p:spPr>
          <a:xfrm>
            <a:off x="1091156" y="4278587"/>
            <a:ext cx="99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Logistic regression seeks the decision boundary to perfect linear separate positive and negative points;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7B67E-84F8-0572-4943-9F78620D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264CD1-8572-D3E2-23D0-3285F795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1" y="1198498"/>
            <a:ext cx="3393844" cy="30380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DDE1F4-3D36-C0A2-ECC6-6F5C4DA5194F}"/>
              </a:ext>
            </a:extLst>
          </p:cNvPr>
          <p:cNvSpPr txBox="1"/>
          <p:nvPr/>
        </p:nvSpPr>
        <p:spPr>
          <a:xfrm>
            <a:off x="1579895" y="826375"/>
            <a:ext cx="401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line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37C120-801E-C8D2-194E-FE5196334C83}"/>
              </a:ext>
            </a:extLst>
          </p:cNvPr>
          <p:cNvGrpSpPr/>
          <p:nvPr/>
        </p:nvGrpSpPr>
        <p:grpSpPr>
          <a:xfrm>
            <a:off x="1336792" y="1234883"/>
            <a:ext cx="4020127" cy="2965300"/>
            <a:chOff x="5724335" y="1946350"/>
            <a:chExt cx="4020127" cy="29653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4354A9-87AB-877B-B9C4-B6CC4F36D999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675963-0B1F-DE83-EB85-8064F7EE8EBA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FBAD81F-EC5A-9F58-0406-1C55312B7007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24504E4B-2555-971C-8DA9-279100BFA8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B6E16522-B514-C106-1D52-15F836060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81DE408-12DF-7B97-7916-B92C8229D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7D0D0BE-4886-5AA3-B4AA-D2751C0A1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9C04152-0838-4396-9C04-020C53B1E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DCB952-8498-864B-7A29-BDA114C1B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88837D2-1EEA-A0DB-60AD-752B97040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D4E4C62-C188-0086-EE54-972C3070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0B4DCB3-D9D7-0DAE-B95F-449D2F9C6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71C62F3-FB18-39FA-FC2B-5A212A71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19D7E4-4BF3-5119-AC6D-D1D78FDDF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414F55-A980-14B6-A512-E91628BA1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DF3B3BB-D33D-0C54-97DE-3052DACFA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CDC315B-19AA-04F6-CF1E-5F1C229DB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78AD7CD-4B06-DACD-BAA1-205BE3A8E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7F39FCB-3035-A796-8907-4E8DF772E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C7471-6CB9-D599-93CB-B6B2E7AD23E1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14CD30-CF23-D293-8F46-F432A3D55D0C}"/>
              </a:ext>
            </a:extLst>
          </p:cNvPr>
          <p:cNvSpPr txBox="1"/>
          <p:nvPr/>
        </p:nvSpPr>
        <p:spPr>
          <a:xfrm>
            <a:off x="1167132" y="4580159"/>
            <a:ext cx="1079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depends on the relative distance to the origin between the points vs. the decision boundary.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/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𝑝𝑜𝑖𝑛𝑡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𝑙𝑖𝑒𝑠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𝑑𝑒𝑐𝑖𝑠𝑖𝑜𝑛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𝑏𝑜𝑢𝑛𝑑𝑎𝑟𝑦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/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𝑝𝑜𝑠𝑖𝑡𝑖𝑣𝑒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𝑛𝑒𝑔𝑎𝑡𝑖𝑣𝑒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52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DA16-3ADA-66A6-1708-0C837E8F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CB6CE6-A45D-CF11-095D-BAE14226E334}"/>
              </a:ext>
            </a:extLst>
          </p:cNvPr>
          <p:cNvSpPr txBox="1"/>
          <p:nvPr/>
        </p:nvSpPr>
        <p:spPr>
          <a:xfrm>
            <a:off x="2392832" y="400830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Goal of an Activation Function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6F319-A676-E143-A837-4C3770E8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644E5B-BACB-4D26-6134-D4422A34BD3B}"/>
              </a:ext>
            </a:extLst>
          </p:cNvPr>
          <p:cNvGrpSpPr/>
          <p:nvPr/>
        </p:nvGrpSpPr>
        <p:grpSpPr>
          <a:xfrm>
            <a:off x="5846007" y="2291959"/>
            <a:ext cx="4020127" cy="2965300"/>
            <a:chOff x="5724335" y="1946350"/>
            <a:chExt cx="4020127" cy="29653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25957E2-4301-C1EC-237D-37117D847913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612F56-DBED-6CB2-6D1B-9A8E1ED3029B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71A5B-7E04-6E70-D8ED-552AC131F940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7EE23CA-2741-5652-600F-10E1789CA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757B6C53-B952-01ED-FBF6-9A5022856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82A874E-9981-7C15-42D4-253B4436F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52F60963-CDAA-6908-3F44-3598859D2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E8143CAF-9943-153C-5443-AB9D71A00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FA7477C-98F4-C802-2BFA-96AB74109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7F2A850-400E-3147-CF66-F54AFDF5A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EF1D832-75E2-C3D5-6020-4B158BEFD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D40238-C707-5730-9625-3E9336DCE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1C637F2-026D-4298-BF30-5EEEAAAA9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522BEB2-3DD2-C104-4932-0C189A151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4BCAC1-EE40-AA3B-6FCD-F8401A1AC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86F2D3C-3466-41F0-0B3A-5755CEC2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77C3848-9429-31D8-172C-2069698DB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684411A-C861-25AF-2C43-F93034CC8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54E221BB-C12C-CCE9-B0A3-CE918EB7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5763816-A124-DA9C-EC92-7C2E51F3F0E2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A3BAE5-D572-1C11-EE7A-726734B33D1D}"/>
              </a:ext>
            </a:extLst>
          </p:cNvPr>
          <p:cNvGrpSpPr/>
          <p:nvPr/>
        </p:nvGrpSpPr>
        <p:grpSpPr>
          <a:xfrm>
            <a:off x="1081429" y="2585342"/>
            <a:ext cx="4324718" cy="2901805"/>
            <a:chOff x="1091157" y="2158361"/>
            <a:chExt cx="4324718" cy="29018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A6EC6A-33DD-3CD2-A742-C3B7CD86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157" y="2158361"/>
              <a:ext cx="4088595" cy="29018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839F31C-587E-7F1E-8BA1-818519FB8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610" y="3225441"/>
              <a:ext cx="1181265" cy="1267002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ED3F59-892D-B9BF-F99E-BE5AB1EAF130}"/>
              </a:ext>
            </a:extLst>
          </p:cNvPr>
          <p:cNvCxnSpPr>
            <a:cxnSpLocks/>
          </p:cNvCxnSpPr>
          <p:nvPr/>
        </p:nvCxnSpPr>
        <p:spPr>
          <a:xfrm>
            <a:off x="3038475" y="3407778"/>
            <a:ext cx="413687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EA4241-27A6-B5BF-A486-3518D724A2DD}"/>
              </a:ext>
            </a:extLst>
          </p:cNvPr>
          <p:cNvSpPr txBox="1"/>
          <p:nvPr/>
        </p:nvSpPr>
        <p:spPr>
          <a:xfrm>
            <a:off x="4131685" y="3006091"/>
            <a:ext cx="207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DDA3F-5C20-5752-0E99-78BEAE4F76B1}"/>
              </a:ext>
            </a:extLst>
          </p:cNvPr>
          <p:cNvSpPr txBox="1"/>
          <p:nvPr/>
        </p:nvSpPr>
        <p:spPr>
          <a:xfrm>
            <a:off x="1231008" y="1210454"/>
            <a:ext cx="906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complex decision boundary into a line in a 2D space;</a:t>
            </a:r>
          </a:p>
          <a:p>
            <a:r>
              <a:rPr lang="en-US" dirty="0"/>
              <a:t>Logistic regression normally choose sigmoid function as its activation function: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/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99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DA9C-8BDD-4F77-354F-AD52221A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484EF8-F6AB-95C0-C496-D214EA8CDFF3}"/>
              </a:ext>
            </a:extLst>
          </p:cNvPr>
          <p:cNvSpPr txBox="1"/>
          <p:nvPr/>
        </p:nvSpPr>
        <p:spPr>
          <a:xfrm>
            <a:off x="2402483" y="606561"/>
            <a:ext cx="56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Decision Boundary in a Hyper-dimension Space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04507-CAD8-A6F4-B1ED-BDD3F165EB96}"/>
              </a:ext>
            </a:extLst>
          </p:cNvPr>
          <p:cNvSpPr txBox="1"/>
          <p:nvPr/>
        </p:nvSpPr>
        <p:spPr>
          <a:xfrm>
            <a:off x="1091156" y="1382577"/>
            <a:ext cx="104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complex decision boundary into a hyperplane in a higher dimension space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B8A3E-EC8D-0658-383C-F83CB6EF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1" y="3409133"/>
            <a:ext cx="190527" cy="2095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87EC12-6093-72D7-C481-4EFBE1F605C6}"/>
              </a:ext>
            </a:extLst>
          </p:cNvPr>
          <p:cNvGrpSpPr/>
          <p:nvPr/>
        </p:nvGrpSpPr>
        <p:grpSpPr>
          <a:xfrm>
            <a:off x="387277" y="2499951"/>
            <a:ext cx="4536759" cy="3295929"/>
            <a:chOff x="59620" y="2976292"/>
            <a:chExt cx="4536759" cy="329592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091A1D-4405-CAED-B868-9BD5C6F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845" y="3231223"/>
              <a:ext cx="545154" cy="6232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62BC52-DF8D-10A4-20AD-CC7E4E26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251" y="4041755"/>
              <a:ext cx="159068" cy="18798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805C219-184B-B90D-8629-74B8BD5F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9691" y="4003655"/>
              <a:ext cx="159068" cy="18798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ED1DDE-634E-5289-BBB5-71A3227E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663" y="4146543"/>
              <a:ext cx="159068" cy="1879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4C668D-4B21-9CCC-7269-517EBD38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951" y="3881735"/>
              <a:ext cx="159068" cy="1879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FAA2F2-E6D5-5259-D3F2-C03341B3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5443" y="4298943"/>
              <a:ext cx="159068" cy="18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4C649-9293-4DBF-1915-FEB6BD58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743" y="4443723"/>
              <a:ext cx="159068" cy="18798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89043C-8F66-77D5-3F4D-B810CEE5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303" y="4390383"/>
              <a:ext cx="159068" cy="18798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8A6911-79E7-978A-CB28-31F6429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183" y="4550403"/>
              <a:ext cx="159068" cy="187989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A7DDA-60E2-5B7C-2A21-729ED80D857C}"/>
                </a:ext>
              </a:extLst>
            </p:cNvPr>
            <p:cNvGrpSpPr/>
            <p:nvPr/>
          </p:nvGrpSpPr>
          <p:grpSpPr>
            <a:xfrm>
              <a:off x="59620" y="2976292"/>
              <a:ext cx="4536759" cy="3295929"/>
              <a:chOff x="1167501" y="3060421"/>
              <a:chExt cx="4536759" cy="329592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57938-89F9-251C-2C14-52DF59B03E60}"/>
                  </a:ext>
                </a:extLst>
              </p:cNvPr>
              <p:cNvGrpSpPr/>
              <p:nvPr/>
            </p:nvGrpSpPr>
            <p:grpSpPr>
              <a:xfrm>
                <a:off x="1167501" y="3060421"/>
                <a:ext cx="4536759" cy="3295929"/>
                <a:chOff x="1167501" y="3060421"/>
                <a:chExt cx="4536759" cy="32959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E171C09-90C9-5D96-3782-79954A10E727}"/>
                    </a:ext>
                  </a:extLst>
                </p:cNvPr>
                <p:cNvGrpSpPr/>
                <p:nvPr/>
              </p:nvGrpSpPr>
              <p:grpSpPr>
                <a:xfrm>
                  <a:off x="1167501" y="3060421"/>
                  <a:ext cx="4536759" cy="3295929"/>
                  <a:chOff x="1167501" y="3060421"/>
                  <a:chExt cx="4536759" cy="3295929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741E27B4-78A2-40DE-978A-43509E8557E0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16" y="3060421"/>
                    <a:ext cx="4026667" cy="3295929"/>
                    <a:chOff x="1526316" y="3060421"/>
                    <a:chExt cx="4026667" cy="3295929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B5E77A51-35AF-CEA2-E66F-1A33AE259D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26316" y="3060421"/>
                      <a:ext cx="4026667" cy="32959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44626CAF-550D-994C-2FCA-7E9C95607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545241" y="3179531"/>
                      <a:ext cx="447737" cy="25149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2EEF793E-97C9-94CA-DBA4-6877789C1B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17267231">
                    <a:off x="2130100" y="4665253"/>
                    <a:ext cx="532595" cy="245779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174EE6B9-C675-8014-4FF7-34E937270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4896520">
                    <a:off x="4209065" y="4782456"/>
                    <a:ext cx="532595" cy="24577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978182D-BA09-5B42-C69A-9B5A21862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9577" y="4143521"/>
                  <a:ext cx="981182" cy="112165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5D5CF19-C6AE-A583-19A1-FEC78E006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82707" y="3956339"/>
                  <a:ext cx="1019317" cy="962159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26C0BE0-03EB-9E5F-D660-D24269FB9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3644" y="3362507"/>
                <a:ext cx="1019317" cy="962159"/>
              </a:xfrm>
              <a:prstGeom prst="rect">
                <a:avLst/>
              </a:prstGeom>
            </p:spPr>
          </p:pic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64EB56D-086A-2B7C-AD14-39214A75A1E5}"/>
                </a:ext>
              </a:extLst>
            </p:cNvPr>
            <p:cNvSpPr/>
            <p:nvPr/>
          </p:nvSpPr>
          <p:spPr>
            <a:xfrm>
              <a:off x="2010204" y="4046796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9F8FBA-221C-DD8D-09CD-5F9949879156}"/>
                </a:ext>
              </a:extLst>
            </p:cNvPr>
            <p:cNvSpPr/>
            <p:nvPr/>
          </p:nvSpPr>
          <p:spPr>
            <a:xfrm>
              <a:off x="2599760" y="4321175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5C9619-F06A-82E6-6B57-5154D9AB4CAE}"/>
                </a:ext>
              </a:extLst>
            </p:cNvPr>
            <p:cNvGrpSpPr/>
            <p:nvPr/>
          </p:nvGrpSpPr>
          <p:grpSpPr>
            <a:xfrm>
              <a:off x="2001083" y="3705751"/>
              <a:ext cx="1104717" cy="1045367"/>
              <a:chOff x="2001083" y="3705751"/>
              <a:chExt cx="1104717" cy="104536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052B52-A78C-D6DA-9226-B31FEFA472A1}"/>
                  </a:ext>
                </a:extLst>
              </p:cNvPr>
              <p:cNvSpPr/>
              <p:nvPr/>
            </p:nvSpPr>
            <p:spPr>
              <a:xfrm>
                <a:off x="2094425" y="42068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BE5004E-7754-4D03-D2AF-873A7621CF09}"/>
                  </a:ext>
                </a:extLst>
              </p:cNvPr>
              <p:cNvSpPr/>
              <p:nvPr/>
            </p:nvSpPr>
            <p:spPr>
              <a:xfrm>
                <a:off x="2246825" y="43592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8E5DED-B0E9-3BBB-6305-6D3156581F83}"/>
                  </a:ext>
                </a:extLst>
              </p:cNvPr>
              <p:cNvSpPr/>
              <p:nvPr/>
            </p:nvSpPr>
            <p:spPr>
              <a:xfrm>
                <a:off x="2399225" y="4511684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184631F-5029-6D00-2368-20E014F943B6}"/>
                  </a:ext>
                </a:extLst>
              </p:cNvPr>
              <p:cNvSpPr/>
              <p:nvPr/>
            </p:nvSpPr>
            <p:spPr>
              <a:xfrm>
                <a:off x="2001083" y="4403751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1ED37B5-BAB7-A064-7523-453A4D1BFEB6}"/>
                  </a:ext>
                </a:extLst>
              </p:cNvPr>
              <p:cNvSpPr/>
              <p:nvPr/>
            </p:nvSpPr>
            <p:spPr>
              <a:xfrm>
                <a:off x="2169990" y="4587949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B210771-7076-DA5A-0832-316DE3AAEBC6}"/>
                  </a:ext>
                </a:extLst>
              </p:cNvPr>
              <p:cNvSpPr/>
              <p:nvPr/>
            </p:nvSpPr>
            <p:spPr>
              <a:xfrm>
                <a:off x="2598123" y="459577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49C2C1C-5F15-52B5-2F6B-6EC3F120C249}"/>
                  </a:ext>
                </a:extLst>
              </p:cNvPr>
              <p:cNvSpPr/>
              <p:nvPr/>
            </p:nvSpPr>
            <p:spPr>
              <a:xfrm>
                <a:off x="2893318" y="431860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6F6FB8F-8725-291C-8828-457DEB01AF4B}"/>
                  </a:ext>
                </a:extLst>
              </p:cNvPr>
              <p:cNvSpPr/>
              <p:nvPr/>
            </p:nvSpPr>
            <p:spPr>
              <a:xfrm>
                <a:off x="2952131" y="388173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767916D-9BC8-2341-D929-55645DD14E25}"/>
                  </a:ext>
                </a:extLst>
              </p:cNvPr>
              <p:cNvSpPr/>
              <p:nvPr/>
            </p:nvSpPr>
            <p:spPr>
              <a:xfrm>
                <a:off x="2567298" y="370575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87F1E07-BFCB-5875-1AAE-5F7F9770E07E}"/>
                  </a:ext>
                </a:extLst>
              </p:cNvPr>
              <p:cNvSpPr/>
              <p:nvPr/>
            </p:nvSpPr>
            <p:spPr>
              <a:xfrm>
                <a:off x="2816809" y="410974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8D7DDDC-3CDE-8A3C-3F3E-CB4F8F63261B}"/>
                  </a:ext>
                </a:extLst>
              </p:cNvPr>
              <p:cNvSpPr/>
              <p:nvPr/>
            </p:nvSpPr>
            <p:spPr>
              <a:xfrm>
                <a:off x="2311912" y="412027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EDE0AFA-661D-826F-9218-41B07D6C9FF3}"/>
                  </a:ext>
                </a:extLst>
              </p:cNvPr>
              <p:cNvSpPr/>
              <p:nvPr/>
            </p:nvSpPr>
            <p:spPr>
              <a:xfrm>
                <a:off x="2580761" y="391202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8EF16CA-08DE-FD37-0CEB-CDD1A4C60263}"/>
                  </a:ext>
                </a:extLst>
              </p:cNvPr>
              <p:cNvSpPr/>
              <p:nvPr/>
            </p:nvSpPr>
            <p:spPr>
              <a:xfrm>
                <a:off x="2275472" y="389914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6E2FAB-F0C2-2555-3926-363B6B18C02F}"/>
                </a:ext>
              </a:extLst>
            </p:cNvPr>
            <p:cNvSpPr/>
            <p:nvPr/>
          </p:nvSpPr>
          <p:spPr>
            <a:xfrm>
              <a:off x="2561150" y="4130684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D875BA-8D7F-244B-0CD6-58727BDAF4EC}"/>
                </a:ext>
              </a:extLst>
            </p:cNvPr>
            <p:cNvSpPr/>
            <p:nvPr/>
          </p:nvSpPr>
          <p:spPr>
            <a:xfrm>
              <a:off x="3504053" y="3960911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6AEF31-7542-D14D-F8B7-714AEA67A06A}"/>
                </a:ext>
              </a:extLst>
            </p:cNvPr>
            <p:cNvSpPr/>
            <p:nvPr/>
          </p:nvSpPr>
          <p:spPr>
            <a:xfrm>
              <a:off x="2932779" y="312993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B62FD5-1358-3280-3A42-70B0A5A422B1}"/>
                </a:ext>
              </a:extLst>
            </p:cNvPr>
            <p:cNvSpPr/>
            <p:nvPr/>
          </p:nvSpPr>
          <p:spPr>
            <a:xfrm>
              <a:off x="3399432" y="3532122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AA24432-E823-85E0-AE51-3BE51061D87D}"/>
                </a:ext>
              </a:extLst>
            </p:cNvPr>
            <p:cNvSpPr/>
            <p:nvPr/>
          </p:nvSpPr>
          <p:spPr>
            <a:xfrm>
              <a:off x="2647393" y="3028830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1B5545-4E3E-5085-369B-EC67D9CF5B26}"/>
                </a:ext>
              </a:extLst>
            </p:cNvPr>
            <p:cNvSpPr/>
            <p:nvPr/>
          </p:nvSpPr>
          <p:spPr>
            <a:xfrm>
              <a:off x="1255917" y="386130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C20F66D-3CEE-831C-3505-7EBB16E79F6F}"/>
                </a:ext>
              </a:extLst>
            </p:cNvPr>
            <p:cNvSpPr/>
            <p:nvPr/>
          </p:nvSpPr>
          <p:spPr>
            <a:xfrm>
              <a:off x="1779985" y="3397259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05CD874-D2D6-3CDA-0CF2-EBE72519827C}"/>
                </a:ext>
              </a:extLst>
            </p:cNvPr>
            <p:cNvSpPr/>
            <p:nvPr/>
          </p:nvSpPr>
          <p:spPr>
            <a:xfrm>
              <a:off x="1323435" y="415207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2C2E1F5-8D66-97AF-394B-FA7506511F52}"/>
                </a:ext>
              </a:extLst>
            </p:cNvPr>
            <p:cNvSpPr/>
            <p:nvPr/>
          </p:nvSpPr>
          <p:spPr>
            <a:xfrm>
              <a:off x="2311912" y="322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93779D-702D-A6A2-CDEC-8D14756AF74B}"/>
                </a:ext>
              </a:extLst>
            </p:cNvPr>
            <p:cNvSpPr/>
            <p:nvPr/>
          </p:nvSpPr>
          <p:spPr>
            <a:xfrm>
              <a:off x="2075762" y="300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2843849-581E-564D-04DC-4C74A0C3E795}"/>
                </a:ext>
              </a:extLst>
            </p:cNvPr>
            <p:cNvSpPr/>
            <p:nvPr/>
          </p:nvSpPr>
          <p:spPr>
            <a:xfrm>
              <a:off x="1617741" y="3987706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CC8A5-01E0-03F3-5BC8-F637D8BC976B}"/>
                </a:ext>
              </a:extLst>
            </p:cNvPr>
            <p:cNvSpPr/>
            <p:nvPr/>
          </p:nvSpPr>
          <p:spPr>
            <a:xfrm>
              <a:off x="1721565" y="3759457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3E2BBB-7437-0E1E-6A3F-3B1B1936F574}"/>
                </a:ext>
              </a:extLst>
            </p:cNvPr>
            <p:cNvSpPr/>
            <p:nvPr/>
          </p:nvSpPr>
          <p:spPr>
            <a:xfrm>
              <a:off x="1533487" y="4330231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823824-634F-E2AA-47CE-479C7805A193}"/>
                </a:ext>
              </a:extLst>
            </p:cNvPr>
            <p:cNvSpPr/>
            <p:nvPr/>
          </p:nvSpPr>
          <p:spPr>
            <a:xfrm>
              <a:off x="1687156" y="4665620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728FC4-D471-C012-3BED-5D902AA8D865}"/>
                </a:ext>
              </a:extLst>
            </p:cNvPr>
            <p:cNvSpPr/>
            <p:nvPr/>
          </p:nvSpPr>
          <p:spPr>
            <a:xfrm>
              <a:off x="1935421" y="481649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333D708-B4CC-00E6-68FC-B3049C8F4E37}"/>
                </a:ext>
              </a:extLst>
            </p:cNvPr>
            <p:cNvSpPr/>
            <p:nvPr/>
          </p:nvSpPr>
          <p:spPr>
            <a:xfrm>
              <a:off x="2935180" y="4722141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A0740CF-1411-E205-B087-885C64FDFAE0}"/>
                </a:ext>
              </a:extLst>
            </p:cNvPr>
            <p:cNvSpPr/>
            <p:nvPr/>
          </p:nvSpPr>
          <p:spPr>
            <a:xfrm>
              <a:off x="3293177" y="4176795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1B8B60-FFDE-4101-D4D1-3D61D550E9A7}"/>
                </a:ext>
              </a:extLst>
            </p:cNvPr>
            <p:cNvSpPr/>
            <p:nvPr/>
          </p:nvSpPr>
          <p:spPr>
            <a:xfrm>
              <a:off x="3303245" y="3776787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779DE08-D46C-B414-D879-4679B29923DF}"/>
                </a:ext>
              </a:extLst>
            </p:cNvPr>
            <p:cNvSpPr/>
            <p:nvPr/>
          </p:nvSpPr>
          <p:spPr>
            <a:xfrm>
              <a:off x="3303245" y="447427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412A67-7E24-CBE7-80E1-6B4DC8FCDD4A}"/>
                </a:ext>
              </a:extLst>
            </p:cNvPr>
            <p:cNvSpPr/>
            <p:nvPr/>
          </p:nvSpPr>
          <p:spPr>
            <a:xfrm>
              <a:off x="2503925" y="485454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1ED8824-27DF-3C3F-7721-B1BDCD9ECF75}"/>
                </a:ext>
              </a:extLst>
            </p:cNvPr>
            <p:cNvSpPr/>
            <p:nvPr/>
          </p:nvSpPr>
          <p:spPr>
            <a:xfrm>
              <a:off x="2027907" y="3579399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7CC0F0F-6A02-111F-FE3B-6A13DDFD6AF1}"/>
                </a:ext>
              </a:extLst>
            </p:cNvPr>
            <p:cNvSpPr/>
            <p:nvPr/>
          </p:nvSpPr>
          <p:spPr>
            <a:xfrm>
              <a:off x="2313370" y="347480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C186317-0BB5-4FBE-932B-B588D10B46EA}"/>
                </a:ext>
              </a:extLst>
            </p:cNvPr>
            <p:cNvSpPr/>
            <p:nvPr/>
          </p:nvSpPr>
          <p:spPr>
            <a:xfrm>
              <a:off x="3105800" y="3435343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728002-2176-083C-AEC7-C0C45AC9BB2E}"/>
                </a:ext>
              </a:extLst>
            </p:cNvPr>
            <p:cNvSpPr/>
            <p:nvPr/>
          </p:nvSpPr>
          <p:spPr>
            <a:xfrm>
              <a:off x="2788362" y="3357672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71B3FA-E5EC-19CE-CF4B-1D6D1367224C}"/>
                </a:ext>
              </a:extLst>
            </p:cNvPr>
            <p:cNvSpPr/>
            <p:nvPr/>
          </p:nvSpPr>
          <p:spPr>
            <a:xfrm>
              <a:off x="3212766" y="473882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5D3B000-FF16-9055-9791-6F49A80BC976}"/>
                </a:ext>
              </a:extLst>
            </p:cNvPr>
            <p:cNvSpPr/>
            <p:nvPr/>
          </p:nvSpPr>
          <p:spPr>
            <a:xfrm>
              <a:off x="2988906" y="363422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2F5C26-9ECC-AD53-0F59-A9F0A4108437}"/>
                </a:ext>
              </a:extLst>
            </p:cNvPr>
            <p:cNvSpPr/>
            <p:nvPr/>
          </p:nvSpPr>
          <p:spPr>
            <a:xfrm rot="19793892">
              <a:off x="1816617" y="3730707"/>
              <a:ext cx="1426946" cy="106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2E3AC78-65DA-385A-DE64-3412678F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69" y="2282170"/>
            <a:ext cx="3796726" cy="29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063AFA-839F-8A9C-CF81-B4632517D614}"/>
              </a:ext>
            </a:extLst>
          </p:cNvPr>
          <p:cNvSpPr/>
          <p:nvPr/>
        </p:nvSpPr>
        <p:spPr>
          <a:xfrm>
            <a:off x="4761747" y="3511001"/>
            <a:ext cx="1177123" cy="1250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5641FD56-ED06-F113-CFB2-64C83983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E373CD-CB57-46AC-8AE7-8D21D80390A1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E41D6-0C12-9AF5-3903-324061C0047E}"/>
              </a:ext>
            </a:extLst>
          </p:cNvPr>
          <p:cNvSpPr txBox="1"/>
          <p:nvPr/>
        </p:nvSpPr>
        <p:spPr>
          <a:xfrm>
            <a:off x="127995" y="6499425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*Source: Deep Learning: Feed Forward Neural Networks (FFNNS) ---- Medium </a:t>
            </a:r>
          </a:p>
        </p:txBody>
      </p:sp>
    </p:spTree>
    <p:extLst>
      <p:ext uri="{BB962C8B-B14F-4D97-AF65-F5344CB8AC3E}">
        <p14:creationId xmlns:p14="http://schemas.microsoft.com/office/powerpoint/2010/main" val="48595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1473235" y="375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Understand logistic Regression from a One-layer Neural Network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29DBA-B1A0-47BF-1FAD-2D27CCFE6F13}"/>
              </a:ext>
            </a:extLst>
          </p:cNvPr>
          <p:cNvSpPr txBox="1"/>
          <p:nvPr/>
        </p:nvSpPr>
        <p:spPr>
          <a:xfrm>
            <a:off x="1379324" y="3984968"/>
            <a:ext cx="488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vectorized form, we get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/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/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blipFill>
                <a:blip r:embed="rId4"/>
                <a:stretch>
                  <a:fillRect l="-1421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E660C6-8AAA-A368-5FE9-6C267098AB2A}"/>
              </a:ext>
            </a:extLst>
          </p:cNvPr>
          <p:cNvSpPr txBox="1"/>
          <p:nvPr/>
        </p:nvSpPr>
        <p:spPr>
          <a:xfrm>
            <a:off x="1340698" y="5798145"/>
            <a:ext cx="951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a neural network can have more activation function variation. </a:t>
            </a:r>
          </a:p>
          <a:p>
            <a:r>
              <a:rPr lang="en-US" dirty="0">
                <a:solidFill>
                  <a:srgbClr val="0070C0"/>
                </a:solidFill>
              </a:rPr>
              <a:t>A logistic regression can be thought of a special case of one-layer neural network.  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/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A9D6E18-4264-BE9B-5D0F-C1EEF3833AAB}"/>
              </a:ext>
            </a:extLst>
          </p:cNvPr>
          <p:cNvGrpSpPr/>
          <p:nvPr/>
        </p:nvGrpSpPr>
        <p:grpSpPr>
          <a:xfrm>
            <a:off x="1267279" y="900631"/>
            <a:ext cx="5860479" cy="2328500"/>
            <a:chOff x="1245763" y="1137305"/>
            <a:chExt cx="5860479" cy="23285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992AB8-5598-6B7F-FFEB-5BD9671111AE}"/>
                </a:ext>
              </a:extLst>
            </p:cNvPr>
            <p:cNvGrpSpPr/>
            <p:nvPr/>
          </p:nvGrpSpPr>
          <p:grpSpPr>
            <a:xfrm>
              <a:off x="1245763" y="1137305"/>
              <a:ext cx="5717665" cy="2311206"/>
              <a:chOff x="5630380" y="1351115"/>
              <a:chExt cx="5717665" cy="231120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C0C832E-DD50-AAC6-2343-EB76EC33A259}"/>
                  </a:ext>
                </a:extLst>
              </p:cNvPr>
              <p:cNvGrpSpPr/>
              <p:nvPr/>
            </p:nvGrpSpPr>
            <p:grpSpPr>
              <a:xfrm>
                <a:off x="5630380" y="1351115"/>
                <a:ext cx="5717665" cy="2311206"/>
                <a:chOff x="5661992" y="1642882"/>
                <a:chExt cx="5717665" cy="231120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547B9CA-BD10-9257-FE01-0C768ED95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1992" y="1642882"/>
                  <a:ext cx="5717665" cy="2311206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B64479-4FCE-AC16-9C8B-C40D32CCED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2394" y="2047484"/>
                  <a:ext cx="438211" cy="35247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3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DEA8BD-E0F0-91DD-FD4C-44C8C194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2389" y="2701567"/>
              <a:ext cx="1991039" cy="7642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DA2426-9C03-D504-1944-01BA004F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8723" y="1218889"/>
              <a:ext cx="2777519" cy="76423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C9AB0-78A8-0481-5E6D-6DCC4784C7F7}"/>
              </a:ext>
            </a:extLst>
          </p:cNvPr>
          <p:cNvSpPr txBox="1"/>
          <p:nvPr/>
        </p:nvSpPr>
        <p:spPr>
          <a:xfrm>
            <a:off x="1390082" y="3154361"/>
            <a:ext cx="571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One-layer neural network can be formulated as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3868A-2649-B50E-EE88-7D3F5CDD1B1A}"/>
              </a:ext>
            </a:extLst>
          </p:cNvPr>
          <p:cNvSpPr txBox="1"/>
          <p:nvPr/>
        </p:nvSpPr>
        <p:spPr>
          <a:xfrm>
            <a:off x="1390082" y="4725785"/>
            <a:ext cx="1009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has exactly mathematical formula as for a logistic regression.</a:t>
            </a:r>
          </a:p>
          <a:p>
            <a:r>
              <a:rPr lang="en-US" dirty="0"/>
              <a:t>Logistic regression uses below sigmoid activation function: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CCF7C5F-3DA9-1D15-C08E-8709DA52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E373CD-CB57-46AC-8AE7-8D21D80390A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0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13087</TotalTime>
  <Words>1727</Words>
  <Application>Microsoft Office PowerPoint</Application>
  <PresentationFormat>Widescreen</PresentationFormat>
  <Paragraphs>530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DengXian</vt:lpstr>
      <vt:lpstr>Arial</vt:lpstr>
      <vt:lpstr>Calibri</vt:lpstr>
      <vt:lpstr>Calibri Light</vt:lpstr>
      <vt:lpstr>Cambria Math</vt:lpstr>
      <vt:lpstr>Segoe Script</vt:lpstr>
      <vt:lpstr>Office Theme</vt:lpstr>
      <vt:lpstr>Unveiling Mathematical Unity Across Logistic Regression, Artificial Neural Networks and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model vs default risk</dc:title>
  <dc:creator>LILIANG CHEN</dc:creator>
  <cp:lastModifiedBy>LILIANG CHEN</cp:lastModifiedBy>
  <cp:revision>87</cp:revision>
  <cp:lastPrinted>2023-05-24T12:01:24Z</cp:lastPrinted>
  <dcterms:created xsi:type="dcterms:W3CDTF">2023-04-21T00:58:16Z</dcterms:created>
  <dcterms:modified xsi:type="dcterms:W3CDTF">2024-03-29T10:24:48Z</dcterms:modified>
</cp:coreProperties>
</file>